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02" r:id="rId3"/>
    <p:sldId id="303" r:id="rId4"/>
    <p:sldId id="269" r:id="rId5"/>
    <p:sldId id="258" r:id="rId6"/>
    <p:sldId id="257" r:id="rId7"/>
    <p:sldId id="304" r:id="rId8"/>
    <p:sldId id="305" r:id="rId9"/>
    <p:sldId id="259" r:id="rId10"/>
    <p:sldId id="325" r:id="rId11"/>
    <p:sldId id="306" r:id="rId12"/>
    <p:sldId id="307" r:id="rId13"/>
    <p:sldId id="308" r:id="rId14"/>
    <p:sldId id="309" r:id="rId15"/>
    <p:sldId id="260" r:id="rId16"/>
    <p:sldId id="310" r:id="rId17"/>
    <p:sldId id="267" r:id="rId18"/>
    <p:sldId id="311" r:id="rId19"/>
    <p:sldId id="312" r:id="rId20"/>
    <p:sldId id="326" r:id="rId21"/>
    <p:sldId id="313" r:id="rId22"/>
    <p:sldId id="314" r:id="rId23"/>
    <p:sldId id="268" r:id="rId24"/>
    <p:sldId id="316" r:id="rId25"/>
    <p:sldId id="317" r:id="rId26"/>
    <p:sldId id="327" r:id="rId27"/>
    <p:sldId id="318" r:id="rId28"/>
    <p:sldId id="319" r:id="rId29"/>
    <p:sldId id="281" r:id="rId30"/>
    <p:sldId id="320" r:id="rId31"/>
    <p:sldId id="321" r:id="rId32"/>
    <p:sldId id="322" r:id="rId33"/>
    <p:sldId id="323" r:id="rId34"/>
    <p:sldId id="324" r:id="rId35"/>
    <p:sldId id="328" r:id="rId3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4" d="100"/>
          <a:sy n="64" d="100"/>
        </p:scale>
        <p:origin x="31" y="5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C9F9E-9BF7-44BD-95B9-E126BF13E64E}" type="datetimeFigureOut">
              <a:rPr lang="de-AT" smtClean="0"/>
              <a:t>24.04.2019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26CA5-68DF-4589-B5FE-6CAEC495139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2074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998B84-F55B-4C39-A8C0-89CD96631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F4F774B-84B5-4E9E-B2B6-A8C4393B4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B4B97D-5226-404B-B0BC-2D5AD537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EB684B-4965-4AD5-882D-550E293AA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2E88439-17C4-4B09-92E1-E53362E58B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7209" y="77909"/>
            <a:ext cx="1261981" cy="238374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CBB8D272-3081-4BAE-AD47-F74754EB34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22809" y="4654752"/>
            <a:ext cx="1261981" cy="206672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A73B8DA-B3C8-44F7-A743-EB53C92D139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406642" y="6081468"/>
            <a:ext cx="457240" cy="28044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09D02409-6CF4-423B-9851-8E307BBDB3E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89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7584BBC-A94A-41F2-8B47-219BAF3A3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57755"/>
            <a:ext cx="10515600" cy="421920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B38DB5CB-3033-4373-906D-87EB1F3DF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5FB65E15-6205-46F1-811F-E01FB0126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9D34027-B766-4D13-9508-B1C8E938D9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76FA542-0EC9-4CAF-803A-04888A413A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  <p:sp>
        <p:nvSpPr>
          <p:cNvPr id="11" name="Titel 1">
            <a:extLst>
              <a:ext uri="{FF2B5EF4-FFF2-40B4-BE49-F238E27FC236}">
                <a16:creationId xmlns:a16="http://schemas.microsoft.com/office/drawing/2014/main" id="{D0698C30-6246-450E-85FC-50D8FEF8B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3964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2912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8A45460-1E94-4625-A513-3CF38D4400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13691"/>
            <a:ext cx="2628900" cy="5063272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901475-33F4-4B25-8965-22F29E087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13691"/>
            <a:ext cx="7734300" cy="506327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7879EA97-2C81-4B5D-B91C-EC4C2E2D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30C75122-9654-40EB-9401-3ACE507C1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578705EF-43C9-49BC-86C1-A61F8C0E56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10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ED19C-6B5C-440B-A6B7-993A7485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6666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F5BE10-2755-4E1C-8080-8281F4B5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3247"/>
            <a:ext cx="10515600" cy="412371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FF76B040-3F61-49DA-A697-65E6292B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CBED262B-A5A1-43D4-8B89-EC6908764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A0E088D-47C4-459F-8516-4FE3F7C733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06642" y="6081468"/>
            <a:ext cx="457240" cy="28044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8A64BC2-FA48-4803-ADB1-74DE452015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7209" y="77909"/>
            <a:ext cx="1261981" cy="238374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5A530F9-949E-4345-A166-61A8C09D58D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22809" y="4654752"/>
            <a:ext cx="1261981" cy="2066723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258F1E3-BD09-4407-ABEB-F700C22B500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E9D48EC5-98AA-4AC6-B41F-53CCEFD871B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311BB2-76F9-402F-BC77-BBC7A0B9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35685A-2445-4A92-9AFF-783C9B6A4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B838E649-87D6-4BBC-AC64-34F6BE68D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DC8AD52A-0353-42D1-BE92-231DFC12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019BC23-866F-438A-BA9C-E51EA2EEC5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4BE46E3-0A7F-4501-BF36-E6C3199077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38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6FCD56-5D43-4DA2-9833-E591851AE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99137"/>
            <a:ext cx="5181600" cy="42778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940B3EF-D822-409F-8356-1F4E246D5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99137"/>
            <a:ext cx="5181600" cy="42778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C93B79FC-C5AB-4CC2-BC15-55A0305A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91D7819E-3027-4FB4-ADB3-0E5F9D5C1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E8FC566-31BD-4D01-A910-FF72D1A337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D66CF06B-2702-46DE-9C9A-CCB31D77AC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487E7424-3A53-4309-824D-06A397BB5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3964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4142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472706-260F-46FF-88D6-7A6EAD29D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2735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D4305A-1B51-4688-805F-B59FCD4B36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60785"/>
            <a:ext cx="5157787" cy="34288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17313B5-1C80-416E-B8BD-18A82414DA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2735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21AABFF-B949-4085-AF62-DCC72D3C7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60785"/>
            <a:ext cx="5183188" cy="342887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A42D168D-DDE7-4780-9CAA-E19B1ECF6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C008A745-A31F-49B9-B114-C9DD4D071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3CAC6E1-BC5D-4D55-AD86-4BCD7F81E1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7AFBEF71-D006-4072-A435-E15AE8A617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  <p:sp>
        <p:nvSpPr>
          <p:cNvPr id="14" name="Titel 1">
            <a:extLst>
              <a:ext uri="{FF2B5EF4-FFF2-40B4-BE49-F238E27FC236}">
                <a16:creationId xmlns:a16="http://schemas.microsoft.com/office/drawing/2014/main" id="{C3784A06-0A99-4F2C-B5FB-F68C2068F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3964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4697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81654F2-4F27-485D-A601-5B202684E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FE6F398-D159-4239-941A-8973704E9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43FC2C2-19E0-4388-82ED-5DBD248357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1EDBD7F-A7EE-49CA-BC8D-B1AA1ACCAA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6876B62E-6AEE-4CAD-8F8E-78F96C57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3964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70142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94903F-5C70-4343-9CC2-E998760F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043E1E-B844-48F6-8796-EEF35FA04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B50F8FA-91F4-4F18-8816-096E1335B4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551C8DC-B12A-4C9A-B0D9-27DD9BB1B9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34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4613CF-B3E1-427E-A515-EA55E59E9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921483-779E-4028-B2F3-A816B9FF5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C72F6A4-C58A-46F6-9248-F7318B334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BAA8234-BBCA-4E53-8A4D-DF98644A6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377784-50E3-49EA-AEAB-475E3C03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64A31DDE-F11E-4863-8FB8-7548DF935E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73CCC55-B19C-4F0B-86A4-81F030F507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6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C7FEF7-F6C3-438A-9593-DE31F1583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D18AB48-F3C8-410F-A489-84D29FFAD6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90BFE8-2649-402B-92E5-F2523A2C2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7EA9D0F-3822-40C7-B1F0-C9100FEBA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006B9375-7CD7-4ED6-A7D0-6F0E19CF2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248D132-36CF-4BE7-BE4C-E3B846EB4A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16D1C34-BDC5-451E-9CF6-2DEEE3FF10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83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3B11F6D-52D7-4CB6-93E4-B54013B46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85615"/>
            <a:ext cx="10515600" cy="4291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E42D5378-6258-4B6F-B11A-78AA2B61A0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141FC1AB-66F4-4E8B-9B2B-DA9968315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DFF83FA-8615-4B7E-88FB-4DD77718DA6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07209" y="77909"/>
            <a:ext cx="1261981" cy="238374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EE3FDB92-B423-4485-B19A-600B28A27E2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722809" y="4654752"/>
            <a:ext cx="1261981" cy="206672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A9395DE-6C48-4068-9948-7D2EDE95D3BB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406642" y="6081468"/>
            <a:ext cx="457240" cy="28044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E372C91-AA91-46FD-9AE8-31E494B7BFFD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F8C04AD3-46B0-49DE-89A3-3E92138E36F2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7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menti.com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B80EF4-04DD-4E91-9C43-4A162B968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A49197-5A69-4ED2-A005-4CEA9B89B6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Methods, Approaches and Behavior that favor the establishment of a positive learning climate in the classroom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BA7CF0-2615-4E03-9737-3BEAB8E00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KA2-Project 2016-1-AT01-KA201-016794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070BAB7-DCB2-4B64-98D4-0C920A3D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</a:t>
            </a:fld>
            <a:endParaRPr lang="de-AT" dirty="0"/>
          </a:p>
        </p:txBody>
      </p:sp>
      <p:sp>
        <p:nvSpPr>
          <p:cNvPr id="6" name="TextBox 5"/>
          <p:cNvSpPr txBox="1"/>
          <p:nvPr/>
        </p:nvSpPr>
        <p:spPr>
          <a:xfrm>
            <a:off x="4194985" y="4747246"/>
            <a:ext cx="375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 HOFMANN, LIMINA, Austria</a:t>
            </a:r>
          </a:p>
        </p:txBody>
      </p:sp>
    </p:spTree>
    <p:extLst>
      <p:ext uri="{BB962C8B-B14F-4D97-AF65-F5344CB8AC3E}">
        <p14:creationId xmlns:p14="http://schemas.microsoft.com/office/powerpoint/2010/main" val="75212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your active participation!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meet again for  Module 2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>
                <a:solidFill>
                  <a:srgbClr val="548235"/>
                </a:solidFill>
              </a:rPr>
              <a:t>Date of Module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39340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B80EF4-04DD-4E91-9C43-4A162B968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</a:t>
            </a:r>
            <a:br>
              <a:rPr lang="de-AT" dirty="0"/>
            </a:br>
            <a:r>
              <a:rPr lang="de-AT" sz="4400" dirty="0">
                <a:solidFill>
                  <a:srgbClr val="548235"/>
                </a:solidFill>
              </a:rPr>
              <a:t>Module 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A49197-5A69-4ED2-A005-4CEA9B89B6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Methods, Approaches and Behavior that favor the establishment of a positive learning climate in the classroom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BA7CF0-2615-4E03-9737-3BEAB8E00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KA2-Project 2016-1-AT01-KA201-016794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070BAB7-DCB2-4B64-98D4-0C920A3D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11</a:t>
            </a:fld>
            <a:endParaRPr lang="de-AT" dirty="0"/>
          </a:p>
        </p:txBody>
      </p:sp>
      <p:sp>
        <p:nvSpPr>
          <p:cNvPr id="6" name="TextBox 5"/>
          <p:cNvSpPr txBox="1"/>
          <p:nvPr/>
        </p:nvSpPr>
        <p:spPr>
          <a:xfrm>
            <a:off x="4194985" y="4747246"/>
            <a:ext cx="375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 HOFMANN, LIMINA, Austria</a:t>
            </a:r>
          </a:p>
        </p:txBody>
      </p:sp>
    </p:spTree>
    <p:extLst>
      <p:ext uri="{BB962C8B-B14F-4D97-AF65-F5344CB8AC3E}">
        <p14:creationId xmlns:p14="http://schemas.microsoft.com/office/powerpoint/2010/main" val="155645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Module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12</a:t>
            </a:fld>
            <a:endParaRPr lang="de-A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95169" y="2559609"/>
            <a:ext cx="4626731" cy="209394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Module 2</a:t>
            </a:r>
          </a:p>
          <a:p>
            <a:r>
              <a:rPr lang="en-US" sz="1800" dirty="0"/>
              <a:t>What happened since last module</a:t>
            </a:r>
          </a:p>
          <a:p>
            <a:r>
              <a:rPr lang="en-US" sz="1800" dirty="0"/>
              <a:t>Pedagogical relationships cont.</a:t>
            </a:r>
          </a:p>
          <a:p>
            <a:r>
              <a:rPr lang="en-US" sz="1800" dirty="0"/>
              <a:t>Shaming </a:t>
            </a:r>
            <a:r>
              <a:rPr lang="mr-IN" sz="1800" dirty="0"/>
              <a:t>–</a:t>
            </a:r>
            <a:r>
              <a:rPr lang="en-US" sz="1800" dirty="0"/>
              <a:t> as an aspect of dysfunctional pedagogical relationships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79942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983D4-28DD-4C19-9051-D0EDAB61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Pedagogical relationship </a:t>
            </a:r>
            <a:r>
              <a:rPr lang="mr-IN" dirty="0"/>
              <a:t>–</a:t>
            </a:r>
            <a:r>
              <a:rPr lang="en-GB" dirty="0"/>
              <a:t> Summary of the essays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774423-4F97-4782-8CD5-902016FE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AT" sz="2000" b="1" i="1" dirty="0">
              <a:solidFill>
                <a:srgbClr val="FF0000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45EAD3-5741-4141-9653-816ECCED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5D4E0C-7F18-4D50-BE4C-76915FF1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13</a:t>
            </a:fld>
            <a:endParaRPr lang="de-A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1728" y="3973823"/>
            <a:ext cx="1442816" cy="202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414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983D4-28DD-4C19-9051-D0EDAB61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Pedagogical relationship </a:t>
            </a:r>
            <a:r>
              <a:rPr lang="mr-IN" dirty="0"/>
              <a:t>–</a:t>
            </a:r>
            <a:r>
              <a:rPr lang="en-GB" dirty="0"/>
              <a:t> Summary of the essays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774423-4F97-4782-8CD5-902016FE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AT" sz="2000" b="1" i="1" dirty="0">
              <a:solidFill>
                <a:srgbClr val="FF0000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45EAD3-5741-4141-9653-816ECCED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5D4E0C-7F18-4D50-BE4C-76915FF1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14</a:t>
            </a:fld>
            <a:endParaRPr lang="de-A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1728" y="3973823"/>
            <a:ext cx="1442816" cy="202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016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075ED-4CD7-4987-B518-EB09E9CDE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Shaming – as an expression of a dysfunctional pedagogical relationship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FF898A-F84E-4925-ACD2-E0120662A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6059"/>
            <a:ext cx="10515600" cy="445090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What is shaming about?</a:t>
            </a:r>
          </a:p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39A505-B2A9-4E5A-95FD-4C76C339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2</a:t>
            </a:r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BB206D-1C05-4164-8E2B-54697E52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15</a:t>
            </a:fld>
            <a:endParaRPr lang="de-A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49465" y="2543634"/>
            <a:ext cx="3894841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Shaming comes from an external source</a:t>
            </a:r>
          </a:p>
          <a:p>
            <a:r>
              <a:rPr lang="en-GB" dirty="0"/>
              <a:t>Something I consider a weakness of mine becomes made visible in front of other people whose opinion is important to me</a:t>
            </a:r>
          </a:p>
          <a:p>
            <a:endParaRPr lang="de-AT" dirty="0"/>
          </a:p>
        </p:txBody>
      </p:sp>
      <p:pic>
        <p:nvPicPr>
          <p:cNvPr id="7" name="Picture 6" descr="Elemente Beschaemung_Grafi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5780" y="2494328"/>
            <a:ext cx="4740384" cy="372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963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075ED-4CD7-4987-B518-EB09E9CDE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76" y="1047350"/>
            <a:ext cx="10515600" cy="884570"/>
          </a:xfrm>
        </p:spPr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Shaming – as an expression of a dysfunctional pedagogical relationship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FF898A-F84E-4925-ACD2-E0120662A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6059"/>
            <a:ext cx="10515600" cy="445090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What is shaming about?</a:t>
            </a:r>
          </a:p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39A505-B2A9-4E5A-95FD-4C76C339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2</a:t>
            </a:r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BB206D-1C05-4164-8E2B-54697E52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16</a:t>
            </a:fld>
            <a:endParaRPr lang="de-AT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99752" y="2321486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Social pressure that wants conformity and adaptation</a:t>
            </a:r>
          </a:p>
          <a:p>
            <a:r>
              <a:rPr lang="en-US" dirty="0"/>
              <a:t>The relational context is systemic and hierarchical</a:t>
            </a:r>
          </a:p>
          <a:p>
            <a:r>
              <a:rPr lang="en-US" dirty="0"/>
              <a:t>Physiologically it is similar a panic attack – blockage, feels like being disabled. </a:t>
            </a:r>
          </a:p>
          <a:p>
            <a:r>
              <a:rPr lang="en-US" dirty="0"/>
              <a:t>The impact on an individual depends on the social background, internalized norms and expectations and resilience. </a:t>
            </a:r>
          </a:p>
          <a:p>
            <a:r>
              <a:rPr lang="en-US" dirty="0"/>
              <a:t>Very often it is not intentional.</a:t>
            </a:r>
          </a:p>
        </p:txBody>
      </p:sp>
    </p:spTree>
    <p:extLst>
      <p:ext uri="{BB962C8B-B14F-4D97-AF65-F5344CB8AC3E}">
        <p14:creationId xmlns:p14="http://schemas.microsoft.com/office/powerpoint/2010/main" val="1759050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3F214-4983-420A-AA5E-0338F6099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Session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4E8C649-3335-42F2-A594-E99A668F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703D5A-18E0-437F-9E97-ECD0CF17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17</a:t>
            </a:fld>
            <a:endParaRPr lang="de-AT" dirty="0"/>
          </a:p>
        </p:txBody>
      </p:sp>
      <p:sp>
        <p:nvSpPr>
          <p:cNvPr id="9" name="Rectangle 8"/>
          <p:cNvSpPr/>
          <p:nvPr/>
        </p:nvSpPr>
        <p:spPr>
          <a:xfrm>
            <a:off x="828471" y="2128964"/>
            <a:ext cx="6096000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b="1" dirty="0"/>
              <a:t>Get together in trios in the </a:t>
            </a:r>
            <a:r>
              <a:rPr lang="en-GB" sz="2800" b="1" dirty="0" err="1"/>
              <a:t>chatrooms</a:t>
            </a:r>
            <a:endParaRPr lang="en-GB" sz="2800" b="1" dirty="0"/>
          </a:p>
          <a:p>
            <a:endParaRPr lang="en-GB" sz="2800" b="1" dirty="0"/>
          </a:p>
          <a:p>
            <a:r>
              <a:rPr lang="en-GB" sz="2800" i="1" dirty="0"/>
              <a:t>One after the other shares a shaming experiences in educational contexts -  situations they have experienced themselves or witnessed.</a:t>
            </a:r>
            <a:r>
              <a:rPr lang="en-US" sz="2800" i="1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2400" b="1" i="1" dirty="0">
                <a:solidFill>
                  <a:srgbClr val="548235"/>
                </a:solidFill>
              </a:rPr>
              <a:t>10 minutes per person!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291" y="2370077"/>
            <a:ext cx="3226796" cy="215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40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075ED-4CD7-4987-B518-EB09E9CDE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Shaming – as an expression of a dysfunctional pedagogical relationship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39A505-B2A9-4E5A-95FD-4C76C339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2</a:t>
            </a:r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BB206D-1C05-4164-8E2B-54697E52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18</a:t>
            </a:fld>
            <a:endParaRPr lang="de-AT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564542" y="1988367"/>
            <a:ext cx="435178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/>
              <a:t>Can shaming be avoided?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640950" y="24509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de-AT" dirty="0"/>
          </a:p>
          <a:p>
            <a:pPr algn="ctr">
              <a:buFont typeface="Arial" panose="020B0604020202020204" pitchFamily="34" charset="0"/>
              <a:buNone/>
            </a:pPr>
            <a:r>
              <a:rPr lang="de-AT" dirty="0">
                <a:solidFill>
                  <a:srgbClr val="00B050"/>
                </a:solidFill>
              </a:rPr>
              <a:t>„</a:t>
            </a:r>
            <a:r>
              <a:rPr lang="en-GB" dirty="0">
                <a:solidFill>
                  <a:srgbClr val="00B050"/>
                </a:solidFill>
              </a:rPr>
              <a:t>We can not avoid that people are bing shamed. [...] </a:t>
            </a:r>
            <a:br>
              <a:rPr lang="en-GB" dirty="0">
                <a:solidFill>
                  <a:srgbClr val="00B050"/>
                </a:solidFill>
              </a:rPr>
            </a:br>
            <a:r>
              <a:rPr lang="en-GB" dirty="0">
                <a:solidFill>
                  <a:srgbClr val="00B050"/>
                </a:solidFill>
              </a:rPr>
              <a:t>But we can change ourselves and learn to deal with people in a way that they feel appreciated and respected.“ </a:t>
            </a:r>
            <a:br>
              <a:rPr lang="de-AT" dirty="0">
                <a:solidFill>
                  <a:srgbClr val="00B050"/>
                </a:solidFill>
              </a:rPr>
            </a:br>
            <a:r>
              <a:rPr lang="de-AT" sz="1800" dirty="0">
                <a:solidFill>
                  <a:srgbClr val="00B050"/>
                </a:solidFill>
              </a:rPr>
              <a:t> </a:t>
            </a:r>
            <a:r>
              <a:rPr lang="de-AT" sz="1800" dirty="0"/>
              <a:t>(</a:t>
            </a:r>
            <a:r>
              <a:rPr lang="de-AT" sz="1800" dirty="0" err="1"/>
              <a:t>Smutny</a:t>
            </a:r>
            <a:r>
              <a:rPr lang="de-AT" sz="1800" dirty="0"/>
              <a:t> 2011)</a:t>
            </a:r>
          </a:p>
        </p:txBody>
      </p:sp>
    </p:spTree>
    <p:extLst>
      <p:ext uri="{BB962C8B-B14F-4D97-AF65-F5344CB8AC3E}">
        <p14:creationId xmlns:p14="http://schemas.microsoft.com/office/powerpoint/2010/main" val="3652848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075ED-4CD7-4987-B518-EB09E9CDE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Shaming – as an expression of a dysfunctional pedagogical relationship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39A505-B2A9-4E5A-95FD-4C76C339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2</a:t>
            </a:r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BB206D-1C05-4164-8E2B-54697E52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19</a:t>
            </a:fld>
            <a:endParaRPr lang="de-AT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564542" y="1988367"/>
            <a:ext cx="501764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/>
              <a:t>What helps to avoid shaming?</a:t>
            </a:r>
          </a:p>
        </p:txBody>
      </p:sp>
      <p:sp>
        <p:nvSpPr>
          <p:cNvPr id="3" name="Heart 2"/>
          <p:cNvSpPr/>
          <p:nvPr/>
        </p:nvSpPr>
        <p:spPr>
          <a:xfrm>
            <a:off x="4315753" y="3045260"/>
            <a:ext cx="3292302" cy="2786351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healthy pedagogical relationship</a:t>
            </a:r>
          </a:p>
        </p:txBody>
      </p:sp>
      <p:sp>
        <p:nvSpPr>
          <p:cNvPr id="6" name="Hexagon 5"/>
          <p:cNvSpPr/>
          <p:nvPr/>
        </p:nvSpPr>
        <p:spPr>
          <a:xfrm>
            <a:off x="1035781" y="2761693"/>
            <a:ext cx="2281183" cy="1023307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Respecting the worth of every human being</a:t>
            </a:r>
          </a:p>
        </p:txBody>
      </p:sp>
      <p:sp>
        <p:nvSpPr>
          <p:cNvPr id="7" name="Hexagon 6"/>
          <p:cNvSpPr/>
          <p:nvPr/>
        </p:nvSpPr>
        <p:spPr>
          <a:xfrm>
            <a:off x="1775624" y="4574055"/>
            <a:ext cx="2244191" cy="973990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Differentiation between action and person</a:t>
            </a:r>
          </a:p>
        </p:txBody>
      </p:sp>
      <p:sp>
        <p:nvSpPr>
          <p:cNvPr id="8" name="Hexagon 7"/>
          <p:cNvSpPr/>
          <p:nvPr/>
        </p:nvSpPr>
        <p:spPr>
          <a:xfrm>
            <a:off x="8520528" y="2971286"/>
            <a:ext cx="2626443" cy="1134267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Seeing the strengths as well as the weaknesses</a:t>
            </a:r>
          </a:p>
        </p:txBody>
      </p:sp>
      <p:sp>
        <p:nvSpPr>
          <p:cNvPr id="11" name="Hexagon 10"/>
          <p:cNvSpPr/>
          <p:nvPr/>
        </p:nvSpPr>
        <p:spPr>
          <a:xfrm>
            <a:off x="8162937" y="4820635"/>
            <a:ext cx="2910050" cy="1109609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Being self-aware</a:t>
            </a:r>
          </a:p>
        </p:txBody>
      </p:sp>
    </p:spTree>
    <p:extLst>
      <p:ext uri="{BB962C8B-B14F-4D97-AF65-F5344CB8AC3E}">
        <p14:creationId xmlns:p14="http://schemas.microsoft.com/office/powerpoint/2010/main" val="1246981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3247"/>
            <a:ext cx="4626731" cy="2277573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Module 1</a:t>
            </a:r>
          </a:p>
          <a:p>
            <a:r>
              <a:rPr lang="en-US" sz="1800" dirty="0"/>
              <a:t>Introduction to participants</a:t>
            </a:r>
          </a:p>
          <a:p>
            <a:r>
              <a:rPr lang="en-US" sz="1800" dirty="0"/>
              <a:t>Background of the project “Best Performers”</a:t>
            </a:r>
          </a:p>
          <a:p>
            <a:r>
              <a:rPr lang="en-US" sz="1800" dirty="0"/>
              <a:t>Self-Assessment on Classroom Management</a:t>
            </a:r>
          </a:p>
          <a:p>
            <a:r>
              <a:rPr lang="en-US" sz="1800" dirty="0"/>
              <a:t>Pedagogical relationships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</a:t>
            </a:fld>
            <a:endParaRPr lang="de-A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62195" y="3663135"/>
            <a:ext cx="4626731" cy="209394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Module 2</a:t>
            </a:r>
          </a:p>
          <a:p>
            <a:r>
              <a:rPr lang="en-US" sz="1800" dirty="0"/>
              <a:t>What happened since last module</a:t>
            </a:r>
          </a:p>
          <a:p>
            <a:r>
              <a:rPr lang="en-US" sz="1800" dirty="0"/>
              <a:t>Pedagogical relationships cont.</a:t>
            </a:r>
          </a:p>
          <a:p>
            <a:r>
              <a:rPr lang="en-US" sz="1800" dirty="0"/>
              <a:t>Shaming </a:t>
            </a:r>
            <a:r>
              <a:rPr lang="mr-IN" sz="1800" dirty="0"/>
              <a:t>–</a:t>
            </a:r>
            <a:r>
              <a:rPr lang="en-US" sz="1800" dirty="0"/>
              <a:t> as an aspect of dysfunctional pedagogical relationships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55717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your active participation!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meet again for  Module 3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>
                <a:solidFill>
                  <a:srgbClr val="548235"/>
                </a:solidFill>
              </a:rPr>
              <a:t>Date of Module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90799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B80EF4-04DD-4E91-9C43-4A162B968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</a:t>
            </a:r>
            <a:br>
              <a:rPr lang="de-AT" dirty="0"/>
            </a:br>
            <a:r>
              <a:rPr lang="de-AT" sz="4400" dirty="0">
                <a:solidFill>
                  <a:srgbClr val="548235"/>
                </a:solidFill>
              </a:rPr>
              <a:t>Module 3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A49197-5A69-4ED2-A005-4CEA9B89B6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Methods, Approaches and Behavior that favor the establishment of a positive learning climate in the classroom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BA7CF0-2615-4E03-9737-3BEAB8E00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KA2-Project 2016-1-AT01-KA201-016794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070BAB7-DCB2-4B64-98D4-0C920A3D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21</a:t>
            </a:fld>
            <a:endParaRPr lang="de-AT" dirty="0"/>
          </a:p>
        </p:txBody>
      </p:sp>
      <p:sp>
        <p:nvSpPr>
          <p:cNvPr id="6" name="TextBox 5"/>
          <p:cNvSpPr txBox="1"/>
          <p:nvPr/>
        </p:nvSpPr>
        <p:spPr>
          <a:xfrm>
            <a:off x="4194985" y="4747246"/>
            <a:ext cx="375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 HOFMANN, LIMINA, Austria</a:t>
            </a:r>
          </a:p>
        </p:txBody>
      </p:sp>
    </p:spTree>
    <p:extLst>
      <p:ext uri="{BB962C8B-B14F-4D97-AF65-F5344CB8AC3E}">
        <p14:creationId xmlns:p14="http://schemas.microsoft.com/office/powerpoint/2010/main" val="1377733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Module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22</a:t>
            </a:fld>
            <a:endParaRPr lang="de-AT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402990" y="2792987"/>
            <a:ext cx="4626731" cy="1861148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Module 3</a:t>
            </a:r>
          </a:p>
          <a:p>
            <a:r>
              <a:rPr lang="en-US" sz="1800" dirty="0"/>
              <a:t>What happened since last module</a:t>
            </a:r>
          </a:p>
          <a:p>
            <a:r>
              <a:rPr lang="en-US" sz="1800" dirty="0"/>
              <a:t>Physical learning environment</a:t>
            </a:r>
          </a:p>
          <a:p>
            <a:r>
              <a:rPr lang="en-US" sz="1800" dirty="0"/>
              <a:t>Presentation of the project “We make school” from the </a:t>
            </a:r>
            <a:r>
              <a:rPr lang="en-US" sz="1800" i="1" dirty="0"/>
              <a:t>NMS </a:t>
            </a:r>
            <a:r>
              <a:rPr lang="en-US" sz="1800" i="1" dirty="0" err="1"/>
              <a:t>Leipziger</a:t>
            </a:r>
            <a:r>
              <a:rPr lang="en-US" sz="1800" i="1" dirty="0"/>
              <a:t> </a:t>
            </a:r>
            <a:r>
              <a:rPr lang="en-US" sz="1800" i="1" dirty="0" err="1"/>
              <a:t>Platz</a:t>
            </a:r>
            <a:r>
              <a:rPr lang="en-US" sz="1800" i="1" dirty="0"/>
              <a:t> </a:t>
            </a:r>
            <a:r>
              <a:rPr lang="en-US" sz="1800" dirty="0"/>
              <a:t>in Vienna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37992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BA6447-84F9-4E4F-B0BC-BA0379989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learning environment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BC9C62B-0419-4503-821D-F006C9B87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3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D78C07A-BD9C-4702-842A-91A0B8977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23</a:t>
            </a:fld>
            <a:endParaRPr lang="de-AT" dirty="0"/>
          </a:p>
        </p:txBody>
      </p:sp>
      <p:pic>
        <p:nvPicPr>
          <p:cNvPr id="6" name="Picture 5" descr="Klassenzimm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75" y="1804428"/>
            <a:ext cx="3492500" cy="2324100"/>
          </a:xfrm>
          <a:prstGeom prst="rect">
            <a:avLst/>
          </a:prstGeom>
        </p:spPr>
      </p:pic>
      <p:pic>
        <p:nvPicPr>
          <p:cNvPr id="7" name="Picture 6" descr="KLassenzimmer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43" y="4105781"/>
            <a:ext cx="4584700" cy="1778000"/>
          </a:xfrm>
          <a:prstGeom prst="rect">
            <a:avLst/>
          </a:prstGeom>
        </p:spPr>
      </p:pic>
      <p:pic>
        <p:nvPicPr>
          <p:cNvPr id="8" name="Picture 7" descr="Klassenzimmer 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774" y="1425197"/>
            <a:ext cx="3810000" cy="2133600"/>
          </a:xfrm>
          <a:prstGeom prst="rect">
            <a:avLst/>
          </a:prstGeom>
        </p:spPr>
      </p:pic>
      <p:pic>
        <p:nvPicPr>
          <p:cNvPr id="10" name="Picture 9" descr="Klassenzimmer 4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169" y="4262349"/>
            <a:ext cx="40132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621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3F214-4983-420A-AA5E-0338F6099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Session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4E8C649-3335-42F2-A594-E99A668F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3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703D5A-18E0-437F-9E97-ECD0CF17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24</a:t>
            </a:fld>
            <a:endParaRPr lang="de-AT" dirty="0"/>
          </a:p>
        </p:txBody>
      </p:sp>
      <p:sp>
        <p:nvSpPr>
          <p:cNvPr id="9" name="Rectangle 8"/>
          <p:cNvSpPr/>
          <p:nvPr/>
        </p:nvSpPr>
        <p:spPr>
          <a:xfrm>
            <a:off x="828471" y="2128964"/>
            <a:ext cx="6096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b="1" dirty="0"/>
              <a:t>Get together in fours in the </a:t>
            </a:r>
            <a:r>
              <a:rPr lang="en-GB" sz="2800" b="1" dirty="0" err="1"/>
              <a:t>chatrooms</a:t>
            </a:r>
            <a:endParaRPr lang="en-GB" sz="2800" b="1" dirty="0"/>
          </a:p>
          <a:p>
            <a:endParaRPr lang="en-GB" sz="2800" b="1" dirty="0"/>
          </a:p>
          <a:p>
            <a:r>
              <a:rPr lang="en-GB" sz="2800" i="1" dirty="0"/>
              <a:t>Group Discussion: What are small interventions every teacher can do to improve the physical learning environment?</a:t>
            </a:r>
            <a:r>
              <a:rPr lang="en-US" sz="2800" i="1" dirty="0"/>
              <a:t> </a:t>
            </a:r>
          </a:p>
          <a:p>
            <a:endParaRPr lang="en-US" dirty="0"/>
          </a:p>
          <a:p>
            <a:r>
              <a:rPr lang="en-US" sz="2400" b="1" i="1" dirty="0">
                <a:solidFill>
                  <a:srgbClr val="548235"/>
                </a:solidFill>
              </a:rPr>
              <a:t>20 minutes!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291" y="2370077"/>
            <a:ext cx="3226796" cy="215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983D4-28DD-4C19-9051-D0EDAB61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Individual reflection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774423-4F97-4782-8CD5-902016FEA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497091"/>
            <a:ext cx="7115115" cy="4123715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548235"/>
                </a:solidFill>
              </a:rPr>
              <a:t>What do I want to do in future to improve the physical learning environment in my class?</a:t>
            </a:r>
            <a:r>
              <a:rPr lang="en-US" dirty="0">
                <a:solidFill>
                  <a:srgbClr val="548235"/>
                </a:solidFill>
              </a:rPr>
              <a:t> </a:t>
            </a:r>
          </a:p>
          <a:p>
            <a:pPr marL="0" indent="0">
              <a:buNone/>
            </a:pPr>
            <a:endParaRPr lang="en-US" sz="2000" b="1" i="1" dirty="0">
              <a:solidFill>
                <a:srgbClr val="548235"/>
              </a:solidFill>
            </a:endParaRPr>
          </a:p>
          <a:p>
            <a:pPr marL="0" indent="0">
              <a:buNone/>
            </a:pPr>
            <a:endParaRPr lang="en-US" sz="2000" b="1" i="1" dirty="0">
              <a:solidFill>
                <a:srgbClr val="548235"/>
              </a:solidFill>
            </a:endParaRPr>
          </a:p>
          <a:p>
            <a:pPr marL="0" indent="0">
              <a:buNone/>
            </a:pPr>
            <a:endParaRPr lang="en-US" sz="2000" b="1" i="1" dirty="0">
              <a:solidFill>
                <a:srgbClr val="548235"/>
              </a:solidFill>
            </a:endParaRPr>
          </a:p>
          <a:p>
            <a:pPr marL="0" indent="0">
              <a:buNone/>
            </a:pPr>
            <a:r>
              <a:rPr lang="en-US" sz="2000" b="1" i="1" dirty="0">
                <a:solidFill>
                  <a:srgbClr val="548235"/>
                </a:solidFill>
              </a:rPr>
              <a:t>10 minutes!</a:t>
            </a:r>
            <a:endParaRPr lang="de-AT" sz="2000" b="1" i="1" dirty="0">
              <a:solidFill>
                <a:srgbClr val="548235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45EAD3-5741-4141-9653-816ECCED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3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5D4E0C-7F18-4D50-BE4C-76915FF1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25</a:t>
            </a:fld>
            <a:endParaRPr lang="de-A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6767" y="2728595"/>
            <a:ext cx="1442816" cy="202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814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your active participation!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meet again for  Module 4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>
                <a:solidFill>
                  <a:srgbClr val="548235"/>
                </a:solidFill>
              </a:rPr>
              <a:t>Date of Module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20516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B80EF4-04DD-4E91-9C43-4A162B968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</a:t>
            </a:r>
            <a:br>
              <a:rPr lang="de-AT" dirty="0"/>
            </a:br>
            <a:r>
              <a:rPr lang="de-AT" sz="4400" dirty="0">
                <a:solidFill>
                  <a:srgbClr val="548235"/>
                </a:solidFill>
              </a:rPr>
              <a:t>Module 4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A49197-5A69-4ED2-A005-4CEA9B89B6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Methods, Approaches and Behavior that favor the establishment of a positive learning climate in the classroom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BA7CF0-2615-4E03-9737-3BEAB8E00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KA2-Project 2016-1-AT01-KA201-016794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070BAB7-DCB2-4B64-98D4-0C920A3D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27</a:t>
            </a:fld>
            <a:endParaRPr lang="de-AT" dirty="0"/>
          </a:p>
        </p:txBody>
      </p:sp>
      <p:sp>
        <p:nvSpPr>
          <p:cNvPr id="6" name="TextBox 5"/>
          <p:cNvSpPr txBox="1"/>
          <p:nvPr/>
        </p:nvSpPr>
        <p:spPr>
          <a:xfrm>
            <a:off x="4194985" y="4747246"/>
            <a:ext cx="375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 HOFMANN, LIMINA, Austria</a:t>
            </a:r>
          </a:p>
        </p:txBody>
      </p:sp>
    </p:spTree>
    <p:extLst>
      <p:ext uri="{BB962C8B-B14F-4D97-AF65-F5344CB8AC3E}">
        <p14:creationId xmlns:p14="http://schemas.microsoft.com/office/powerpoint/2010/main" val="13549090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Module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28</a:t>
            </a:fld>
            <a:endParaRPr lang="de-A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94696" y="2652158"/>
            <a:ext cx="4626731" cy="217722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Module 4</a:t>
            </a:r>
          </a:p>
          <a:p>
            <a:r>
              <a:rPr lang="en-US" sz="1800" dirty="0"/>
              <a:t>What happened since last module</a:t>
            </a:r>
          </a:p>
          <a:p>
            <a:r>
              <a:rPr lang="en-US" sz="1800" dirty="0"/>
              <a:t>Group Dynamic in the classroom</a:t>
            </a:r>
          </a:p>
          <a:p>
            <a:r>
              <a:rPr lang="en-US" sz="1800" dirty="0"/>
              <a:t>Revisiting the contents of the whole course</a:t>
            </a:r>
          </a:p>
          <a:p>
            <a:r>
              <a:rPr lang="en-US" sz="1800" dirty="0"/>
              <a:t>Evaluation of the course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078445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BB57FE-B210-4E79-BDDB-1212C59FA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Dynamic in school classes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D0C2B5F-3B98-4FAF-A643-CFC87032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4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9E4744-6594-4BC7-84FD-4317C044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29</a:t>
            </a:fld>
            <a:endParaRPr lang="de-AT" dirty="0"/>
          </a:p>
        </p:txBody>
      </p:sp>
      <p:sp>
        <p:nvSpPr>
          <p:cNvPr id="7" name="Rectangle 6"/>
          <p:cNvSpPr/>
          <p:nvPr/>
        </p:nvSpPr>
        <p:spPr>
          <a:xfrm>
            <a:off x="5107231" y="198389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8" name="Regular Pentagon 7"/>
          <p:cNvSpPr/>
          <p:nvPr/>
        </p:nvSpPr>
        <p:spPr>
          <a:xfrm>
            <a:off x="1072772" y="2169902"/>
            <a:ext cx="4118461" cy="3427459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Group dynamics is a set of behavioral and psychological processes that occur within a social group or between groups</a:t>
            </a:r>
          </a:p>
        </p:txBody>
      </p:sp>
      <p:pic>
        <p:nvPicPr>
          <p:cNvPr id="9" name="Picture 8" descr="group-dynamics-v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540" y="1800033"/>
            <a:ext cx="3929936" cy="393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648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3248"/>
            <a:ext cx="4626731" cy="1861148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Module 3</a:t>
            </a:r>
          </a:p>
          <a:p>
            <a:r>
              <a:rPr lang="en-US" sz="1800" dirty="0"/>
              <a:t>What happened since last module</a:t>
            </a:r>
          </a:p>
          <a:p>
            <a:r>
              <a:rPr lang="en-US" sz="1800" dirty="0"/>
              <a:t>Physical learning environment</a:t>
            </a:r>
          </a:p>
          <a:p>
            <a:r>
              <a:rPr lang="en-US" sz="1800" dirty="0"/>
              <a:t>Presentation of the project “We make school” from the </a:t>
            </a:r>
            <a:r>
              <a:rPr lang="en-US" sz="1800" i="1" dirty="0"/>
              <a:t>NMS </a:t>
            </a:r>
            <a:r>
              <a:rPr lang="en-US" sz="1800" i="1" dirty="0" err="1"/>
              <a:t>Leipziger</a:t>
            </a:r>
            <a:r>
              <a:rPr lang="en-US" sz="1800" i="1" dirty="0"/>
              <a:t> </a:t>
            </a:r>
            <a:r>
              <a:rPr lang="en-US" sz="1800" i="1" dirty="0" err="1"/>
              <a:t>Platz</a:t>
            </a:r>
            <a:r>
              <a:rPr lang="en-US" sz="1800" i="1" dirty="0"/>
              <a:t> </a:t>
            </a:r>
            <a:r>
              <a:rPr lang="en-US" sz="1800" dirty="0"/>
              <a:t>in Vienna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</a:t>
            </a:fld>
            <a:endParaRPr lang="de-A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62195" y="3663135"/>
            <a:ext cx="4626731" cy="217722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Module 4</a:t>
            </a:r>
          </a:p>
          <a:p>
            <a:r>
              <a:rPr lang="en-US" sz="1800" dirty="0"/>
              <a:t>What happened since last module</a:t>
            </a:r>
          </a:p>
          <a:p>
            <a:r>
              <a:rPr lang="en-US" sz="1800" dirty="0"/>
              <a:t>Group Dynamic in the classroom</a:t>
            </a:r>
          </a:p>
          <a:p>
            <a:r>
              <a:rPr lang="en-US" sz="1800" dirty="0"/>
              <a:t>Revisiting the contents of the whole course</a:t>
            </a:r>
          </a:p>
          <a:p>
            <a:r>
              <a:rPr lang="en-US" sz="1800" dirty="0"/>
              <a:t>Evaluation of the course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88455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BB57FE-B210-4E79-BDDB-1212C59FA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Dynamics in school classes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D0C2B5F-3B98-4FAF-A643-CFC87032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4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9E4744-6594-4BC7-84FD-4317C044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30</a:t>
            </a:fld>
            <a:endParaRPr lang="de-AT" dirty="0"/>
          </a:p>
        </p:txBody>
      </p:sp>
      <p:sp>
        <p:nvSpPr>
          <p:cNvPr id="7" name="Rectangle 6"/>
          <p:cNvSpPr/>
          <p:nvPr/>
        </p:nvSpPr>
        <p:spPr>
          <a:xfrm>
            <a:off x="5107231" y="198389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8" name="Regular Pentagon 7"/>
          <p:cNvSpPr/>
          <p:nvPr/>
        </p:nvSpPr>
        <p:spPr>
          <a:xfrm>
            <a:off x="4155453" y="2515114"/>
            <a:ext cx="3699216" cy="3045261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Group dynamics in school classes</a:t>
            </a:r>
          </a:p>
        </p:txBody>
      </p:sp>
      <p:sp>
        <p:nvSpPr>
          <p:cNvPr id="3" name="Hexagon 2"/>
          <p:cNvSpPr/>
          <p:nvPr/>
        </p:nvSpPr>
        <p:spPr>
          <a:xfrm>
            <a:off x="949465" y="2379495"/>
            <a:ext cx="2737420" cy="1269886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Activities at the beginning </a:t>
            </a:r>
          </a:p>
        </p:txBody>
      </p:sp>
      <p:sp>
        <p:nvSpPr>
          <p:cNvPr id="6" name="Hexagon 5"/>
          <p:cNvSpPr/>
          <p:nvPr/>
        </p:nvSpPr>
        <p:spPr>
          <a:xfrm>
            <a:off x="1183749" y="4487752"/>
            <a:ext cx="2897720" cy="1356189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Good spaces to discuss conflicts and reflect dynamics</a:t>
            </a:r>
          </a:p>
        </p:txBody>
      </p:sp>
      <p:sp>
        <p:nvSpPr>
          <p:cNvPr id="10" name="Hexagon 9"/>
          <p:cNvSpPr/>
          <p:nvPr/>
        </p:nvSpPr>
        <p:spPr>
          <a:xfrm>
            <a:off x="8113614" y="2354837"/>
            <a:ext cx="3070350" cy="1257557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Making pupils active shapers of group dynamics</a:t>
            </a:r>
          </a:p>
        </p:txBody>
      </p:sp>
      <p:sp>
        <p:nvSpPr>
          <p:cNvPr id="11" name="Hexagon 10"/>
          <p:cNvSpPr/>
          <p:nvPr/>
        </p:nvSpPr>
        <p:spPr>
          <a:xfrm>
            <a:off x="8236921" y="4463094"/>
            <a:ext cx="3144334" cy="1195912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Setting up group “rules”</a:t>
            </a:r>
          </a:p>
        </p:txBody>
      </p:sp>
    </p:spTree>
    <p:extLst>
      <p:ext uri="{BB962C8B-B14F-4D97-AF65-F5344CB8AC3E}">
        <p14:creationId xmlns:p14="http://schemas.microsoft.com/office/powerpoint/2010/main" val="41863189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3F214-4983-420A-AA5E-0338F6099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Session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4E8C649-3335-42F2-A594-E99A668F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4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703D5A-18E0-437F-9E97-ECD0CF17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31</a:t>
            </a:fld>
            <a:endParaRPr lang="de-AT" dirty="0"/>
          </a:p>
        </p:txBody>
      </p:sp>
      <p:sp>
        <p:nvSpPr>
          <p:cNvPr id="9" name="Rectangle 8"/>
          <p:cNvSpPr/>
          <p:nvPr/>
        </p:nvSpPr>
        <p:spPr>
          <a:xfrm>
            <a:off x="828471" y="2128964"/>
            <a:ext cx="6096000" cy="39087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b="1" dirty="0"/>
              <a:t>Get together in fours in the </a:t>
            </a:r>
            <a:r>
              <a:rPr lang="en-GB" sz="2800" b="1" dirty="0" err="1"/>
              <a:t>chatrooms</a:t>
            </a:r>
            <a:endParaRPr lang="en-GB" sz="2800" b="1" dirty="0"/>
          </a:p>
          <a:p>
            <a:endParaRPr lang="en-GB" sz="2800" b="1" dirty="0"/>
          </a:p>
          <a:p>
            <a:r>
              <a:rPr lang="en-GB" sz="2400" i="1" dirty="0"/>
              <a:t>Small groups discuss cases they have brought with challenging group dynamic situations  - collecting different measures to intervene into group dynamic</a:t>
            </a:r>
            <a:r>
              <a:rPr lang="en-US" sz="2400" i="1" dirty="0"/>
              <a:t>.</a:t>
            </a:r>
          </a:p>
          <a:p>
            <a:endParaRPr lang="en-US" sz="2400" i="1" dirty="0"/>
          </a:p>
          <a:p>
            <a:r>
              <a:rPr lang="en-US" sz="2400" i="1" dirty="0"/>
              <a:t>Write the measures in the chat.</a:t>
            </a:r>
          </a:p>
          <a:p>
            <a:endParaRPr lang="en-US" sz="2400" i="1" dirty="0"/>
          </a:p>
          <a:p>
            <a:r>
              <a:rPr lang="en-US" sz="2400" b="1" i="1" dirty="0">
                <a:solidFill>
                  <a:srgbClr val="548235"/>
                </a:solidFill>
              </a:rPr>
              <a:t>30 minutes!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291" y="2370077"/>
            <a:ext cx="3226796" cy="215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6645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3247"/>
            <a:ext cx="4626731" cy="2277573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Module 1</a:t>
            </a:r>
          </a:p>
          <a:p>
            <a:r>
              <a:rPr lang="en-US" sz="1800" dirty="0"/>
              <a:t>Introduction to participants</a:t>
            </a:r>
          </a:p>
          <a:p>
            <a:r>
              <a:rPr lang="en-US" sz="1800" dirty="0"/>
              <a:t>Background of the project “Best Performers”</a:t>
            </a:r>
          </a:p>
          <a:p>
            <a:r>
              <a:rPr lang="en-US" sz="1800" dirty="0"/>
              <a:t>Self-Assessment on Classroom Management</a:t>
            </a:r>
          </a:p>
          <a:p>
            <a:r>
              <a:rPr lang="en-US" sz="1800" dirty="0"/>
              <a:t>Pedagogical relationships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32</a:t>
            </a:fld>
            <a:endParaRPr lang="de-A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62195" y="3663135"/>
            <a:ext cx="4626731" cy="209394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Module 2</a:t>
            </a:r>
          </a:p>
          <a:p>
            <a:r>
              <a:rPr lang="en-US" sz="1800" dirty="0"/>
              <a:t>What happened since last module</a:t>
            </a:r>
          </a:p>
          <a:p>
            <a:r>
              <a:rPr lang="en-US" sz="1800" dirty="0"/>
              <a:t>Pedagogical relationships cont.</a:t>
            </a:r>
          </a:p>
          <a:p>
            <a:r>
              <a:rPr lang="en-US" sz="1800" dirty="0"/>
              <a:t>Shaming </a:t>
            </a:r>
            <a:r>
              <a:rPr lang="mr-IN" sz="1800" dirty="0"/>
              <a:t>–</a:t>
            </a:r>
            <a:r>
              <a:rPr lang="en-US" sz="1800" dirty="0"/>
              <a:t> as an aspect of dysfunctional pedagogical relationships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354689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3248"/>
            <a:ext cx="4626731" cy="1861148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Module 3</a:t>
            </a:r>
          </a:p>
          <a:p>
            <a:r>
              <a:rPr lang="en-US" sz="1800" dirty="0"/>
              <a:t>What happened since last module</a:t>
            </a:r>
          </a:p>
          <a:p>
            <a:r>
              <a:rPr lang="en-US" sz="1800" dirty="0"/>
              <a:t>Physical learning environment</a:t>
            </a:r>
          </a:p>
          <a:p>
            <a:r>
              <a:rPr lang="en-US" sz="1800" dirty="0"/>
              <a:t>Presentation of the project “We make school” from the </a:t>
            </a:r>
            <a:r>
              <a:rPr lang="en-US" sz="1800" i="1" dirty="0"/>
              <a:t>NMS </a:t>
            </a:r>
            <a:r>
              <a:rPr lang="en-US" sz="1800" i="1" dirty="0" err="1"/>
              <a:t>Leipziger</a:t>
            </a:r>
            <a:r>
              <a:rPr lang="en-US" sz="1800" i="1" dirty="0"/>
              <a:t> </a:t>
            </a:r>
            <a:r>
              <a:rPr lang="en-US" sz="1800" i="1" dirty="0" err="1"/>
              <a:t>Platz</a:t>
            </a:r>
            <a:r>
              <a:rPr lang="en-US" sz="1800" i="1" dirty="0"/>
              <a:t> </a:t>
            </a:r>
            <a:r>
              <a:rPr lang="en-US" sz="1800" dirty="0"/>
              <a:t>in Vienna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33</a:t>
            </a:fld>
            <a:endParaRPr lang="de-A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62195" y="3663135"/>
            <a:ext cx="4626731" cy="217722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Module 4</a:t>
            </a:r>
          </a:p>
          <a:p>
            <a:r>
              <a:rPr lang="en-US" sz="1800" dirty="0"/>
              <a:t>What happened since last module</a:t>
            </a:r>
          </a:p>
          <a:p>
            <a:r>
              <a:rPr lang="en-US" sz="1800" dirty="0"/>
              <a:t>Group Dynamic in the classroom</a:t>
            </a:r>
          </a:p>
          <a:p>
            <a:r>
              <a:rPr lang="en-US" sz="1800" dirty="0"/>
              <a:t>Revisiting the contents of the whole course</a:t>
            </a:r>
          </a:p>
          <a:p>
            <a:r>
              <a:rPr lang="en-US" sz="1800" dirty="0"/>
              <a:t>Evaluation of the course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28575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983D4-28DD-4C19-9051-D0EDAB61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Individual reflection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774423-4F97-4782-8CD5-902016FEA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497091"/>
            <a:ext cx="7115115" cy="4123715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548235"/>
                </a:solidFill>
              </a:rPr>
              <a:t>What am I taking into my teaching practice? What are my next concrete steps when it comes to my classroom management?</a:t>
            </a:r>
            <a:r>
              <a:rPr lang="en-US" dirty="0">
                <a:solidFill>
                  <a:srgbClr val="548235"/>
                </a:solidFill>
              </a:rPr>
              <a:t> </a:t>
            </a:r>
            <a:endParaRPr lang="en-US" sz="2000" b="1" i="1" dirty="0">
              <a:solidFill>
                <a:srgbClr val="548235"/>
              </a:solidFill>
            </a:endParaRPr>
          </a:p>
          <a:p>
            <a:pPr marL="0" indent="0">
              <a:buNone/>
            </a:pPr>
            <a:endParaRPr lang="en-US" sz="2000" b="1" i="1" dirty="0">
              <a:solidFill>
                <a:srgbClr val="548235"/>
              </a:solidFill>
            </a:endParaRPr>
          </a:p>
          <a:p>
            <a:pPr marL="0" indent="0">
              <a:buNone/>
            </a:pPr>
            <a:r>
              <a:rPr lang="en-US" sz="2000" b="1" i="1" dirty="0">
                <a:solidFill>
                  <a:srgbClr val="548235"/>
                </a:solidFill>
              </a:rPr>
              <a:t>Write one or two steps into the chat!</a:t>
            </a:r>
          </a:p>
          <a:p>
            <a:pPr marL="0" indent="0">
              <a:buNone/>
            </a:pPr>
            <a:endParaRPr lang="en-US" sz="2000" b="1" i="1" dirty="0">
              <a:solidFill>
                <a:srgbClr val="548235"/>
              </a:solidFill>
            </a:endParaRPr>
          </a:p>
          <a:p>
            <a:pPr marL="0" indent="0">
              <a:buNone/>
            </a:pPr>
            <a:r>
              <a:rPr lang="en-US" sz="2000" b="1" i="1" dirty="0">
                <a:solidFill>
                  <a:srgbClr val="548235"/>
                </a:solidFill>
              </a:rPr>
              <a:t>20 minutes!</a:t>
            </a:r>
            <a:endParaRPr lang="de-AT" sz="2000" b="1" i="1" dirty="0">
              <a:solidFill>
                <a:srgbClr val="548235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45EAD3-5741-4141-9653-816ECCED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4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5D4E0C-7F18-4D50-BE4C-76915FF1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34</a:t>
            </a:fld>
            <a:endParaRPr lang="de-A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6767" y="2728595"/>
            <a:ext cx="1442816" cy="202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5323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876" y="2502171"/>
            <a:ext cx="10515600" cy="884570"/>
          </a:xfrm>
        </p:spPr>
        <p:txBody>
          <a:bodyPr/>
          <a:lstStyle/>
          <a:p>
            <a:pPr algn="ctr"/>
            <a:r>
              <a:rPr lang="en-US" dirty="0"/>
              <a:t>Thank you for your active participation!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We wish you all the best </a:t>
            </a:r>
            <a:br>
              <a:rPr lang="en-US" dirty="0"/>
            </a:br>
            <a:r>
              <a:rPr lang="en-US" dirty="0"/>
              <a:t>for your further pedagogical work!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4982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FDBD49-6A55-405E-A7CE-12C1CF44B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8235"/>
                </a:solidFill>
              </a:rPr>
              <a:t>Classroom Management – our understanding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8AFBFCB-A3D2-4135-BE6B-BEA298872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4AFC80-6E9A-48D2-8B90-33C6E934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4</a:t>
            </a:fld>
            <a:endParaRPr lang="de-AT" dirty="0"/>
          </a:p>
        </p:txBody>
      </p:sp>
      <p:sp>
        <p:nvSpPr>
          <p:cNvPr id="7" name="Regular Pentagon 6"/>
          <p:cNvSpPr/>
          <p:nvPr/>
        </p:nvSpPr>
        <p:spPr>
          <a:xfrm>
            <a:off x="3882703" y="2321570"/>
            <a:ext cx="3997206" cy="3435506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400" dirty="0"/>
              <a:t>Approaches, methods and behaviour that favour the establishment of a positive learning climate</a:t>
            </a:r>
          </a:p>
        </p:txBody>
      </p:sp>
      <p:sp>
        <p:nvSpPr>
          <p:cNvPr id="8" name="Hexagon 7"/>
          <p:cNvSpPr/>
          <p:nvPr/>
        </p:nvSpPr>
        <p:spPr>
          <a:xfrm>
            <a:off x="8400379" y="3102366"/>
            <a:ext cx="2487845" cy="1082705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Pedagogical relationships</a:t>
            </a:r>
          </a:p>
        </p:txBody>
      </p:sp>
      <p:sp>
        <p:nvSpPr>
          <p:cNvPr id="9" name="Hexagon 8"/>
          <p:cNvSpPr/>
          <p:nvPr/>
        </p:nvSpPr>
        <p:spPr>
          <a:xfrm>
            <a:off x="1009711" y="2102947"/>
            <a:ext cx="2789717" cy="1072294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Physical learning environment</a:t>
            </a:r>
          </a:p>
        </p:txBody>
      </p:sp>
      <p:sp>
        <p:nvSpPr>
          <p:cNvPr id="10" name="Hexagon 9"/>
          <p:cNvSpPr/>
          <p:nvPr/>
        </p:nvSpPr>
        <p:spPr>
          <a:xfrm>
            <a:off x="1436496" y="4726424"/>
            <a:ext cx="2290066" cy="916135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Group Dynamic</a:t>
            </a:r>
          </a:p>
        </p:txBody>
      </p:sp>
    </p:spTree>
    <p:extLst>
      <p:ext uri="{BB962C8B-B14F-4D97-AF65-F5344CB8AC3E}">
        <p14:creationId xmlns:p14="http://schemas.microsoft.com/office/powerpoint/2010/main" val="685547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EAB214E5-5B3E-4A29-A22C-48A39C8D5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031" y="1262082"/>
            <a:ext cx="10515600" cy="455672"/>
          </a:xfrm>
        </p:spPr>
        <p:txBody>
          <a:bodyPr/>
          <a:lstStyle/>
          <a:p>
            <a:r>
              <a:rPr lang="en-US" sz="3600" dirty="0"/>
              <a:t>Classroom Management – Self Assessment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7B43CF9-EB7D-4E46-B5C7-6FC415EAF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134178"/>
            <a:ext cx="10515600" cy="3705617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tx1"/>
                </a:solidFill>
              </a:rPr>
              <a:t>Step 1: Work through the Self-Assessment Worksheet by yourself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Step 2: Write a short summary focusing on the two questions:</a:t>
            </a:r>
          </a:p>
          <a:p>
            <a:r>
              <a:rPr lang="en-GB" sz="1800" dirty="0">
                <a:solidFill>
                  <a:srgbClr val="000000"/>
                </a:solidFill>
              </a:rPr>
              <a:t>What do I do already that works well?</a:t>
            </a:r>
          </a:p>
          <a:p>
            <a:r>
              <a:rPr lang="en-GB" sz="1800" dirty="0">
                <a:solidFill>
                  <a:srgbClr val="000000"/>
                </a:solidFill>
              </a:rPr>
              <a:t>Where would I like to improve and look for suggestions and activities? </a:t>
            </a:r>
          </a:p>
          <a:p>
            <a:endParaRPr lang="en-GB" sz="1800" dirty="0">
              <a:solidFill>
                <a:srgbClr val="000000"/>
              </a:solidFill>
            </a:endParaRPr>
          </a:p>
          <a:p>
            <a:r>
              <a:rPr lang="en-GB" dirty="0">
                <a:solidFill>
                  <a:srgbClr val="000000"/>
                </a:solidFill>
              </a:rPr>
              <a:t>Step 3: Write your answers into </a:t>
            </a:r>
            <a:r>
              <a:rPr lang="en-GB" dirty="0">
                <a:solidFill>
                  <a:srgbClr val="000000"/>
                </a:solidFill>
                <a:hlinkClick r:id="rId2"/>
              </a:rPr>
              <a:t>www.menti.com</a:t>
            </a:r>
            <a:r>
              <a:rPr lang="en-GB" dirty="0">
                <a:solidFill>
                  <a:srgbClr val="000000"/>
                </a:solidFill>
              </a:rPr>
              <a:t> (</a:t>
            </a:r>
            <a:r>
              <a:rPr lang="en-GB" dirty="0">
                <a:solidFill>
                  <a:srgbClr val="FF0000"/>
                </a:solidFill>
              </a:rPr>
              <a:t>enter the code </a:t>
            </a:r>
            <a:r>
              <a:rPr lang="en-GB" dirty="0" err="1">
                <a:solidFill>
                  <a:srgbClr val="FF0000"/>
                </a:solidFill>
              </a:rPr>
              <a:t>xxxxxx</a:t>
            </a:r>
            <a:r>
              <a:rPr lang="en-GB" dirty="0">
                <a:solidFill>
                  <a:srgbClr val="000000"/>
                </a:solidFill>
              </a:rPr>
              <a:t>)</a:t>
            </a:r>
          </a:p>
          <a:p>
            <a:endParaRPr lang="en-GB" dirty="0">
              <a:solidFill>
                <a:srgbClr val="000000"/>
              </a:solidFill>
            </a:endParaRPr>
          </a:p>
          <a:p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You have 30 minutes for all of this!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46589B-C790-49E8-B2F7-9B76A857C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54E0A0-03B6-4CF1-9C62-0790CDF1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5</a:t>
            </a:fld>
            <a:endParaRPr lang="de-AT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2311" y="1308702"/>
            <a:ext cx="1349131" cy="1891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49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19DC9-7752-4D77-9A00-7BC938F8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Pedagogical relationships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1BBB88-8151-4DA8-BF07-1003DAD45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818" y="2053247"/>
            <a:ext cx="8230982" cy="1663347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Think a moment of a teacher you had who you have still a positive memory of, who inspired you, who you liked? </a:t>
            </a:r>
          </a:p>
          <a:p>
            <a:pPr marL="0" indent="0">
              <a:buNone/>
            </a:pPr>
            <a:r>
              <a:rPr lang="en-US" i="1" dirty="0"/>
              <a:t>What did she/he well?</a:t>
            </a:r>
            <a:endParaRPr lang="de-AT" i="1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82748B-9428-4541-9D9E-F3713D5D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29D9CB-AEBE-4DF1-9A74-610956C0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6</a:t>
            </a:fld>
            <a:endParaRPr lang="de-A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879" y="1954330"/>
            <a:ext cx="2407822" cy="17175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4972" y="4164252"/>
            <a:ext cx="6224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48235"/>
                </a:solidFill>
              </a:rPr>
              <a:t>People are relationship creatures by nature!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8958" y="5264018"/>
            <a:ext cx="7355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48235"/>
                </a:solidFill>
              </a:rPr>
              <a:t>Learning happens largely through and in relationships!</a:t>
            </a:r>
          </a:p>
        </p:txBody>
      </p:sp>
    </p:spTree>
    <p:extLst>
      <p:ext uri="{BB962C8B-B14F-4D97-AF65-F5344CB8AC3E}">
        <p14:creationId xmlns:p14="http://schemas.microsoft.com/office/powerpoint/2010/main" val="271214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19DC9-7752-4D77-9A00-7BC938F8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Pedagogical relationships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1BBB88-8151-4DA8-BF07-1003DAD45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0482" y="2053247"/>
            <a:ext cx="7273318" cy="166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548235"/>
                </a:solidFill>
              </a:rPr>
              <a:t>Pedagogical relationship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institutional role + personal dimension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82748B-9428-4541-9D9E-F3713D5D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29D9CB-AEBE-4DF1-9A74-610956C0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7</a:t>
            </a:fld>
            <a:endParaRPr lang="de-AT" dirty="0"/>
          </a:p>
        </p:txBody>
      </p:sp>
      <p:sp>
        <p:nvSpPr>
          <p:cNvPr id="7" name="TextBox 6"/>
          <p:cNvSpPr txBox="1"/>
          <p:nvPr/>
        </p:nvSpPr>
        <p:spPr>
          <a:xfrm>
            <a:off x="770295" y="3976861"/>
            <a:ext cx="6224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48235"/>
                </a:solidFill>
              </a:rPr>
              <a:t>Qualities needed in the relationship: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6200" y="4431168"/>
            <a:ext cx="73556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Recognizing and respecting the value of each individual.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Appreciating the individual abilities, strengths and efforts.</a:t>
            </a:r>
          </a:p>
          <a:p>
            <a:r>
              <a:rPr lang="en-US" dirty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Recognizing the basic human rights of children and youth. </a:t>
            </a:r>
          </a:p>
          <a:p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 </a:t>
            </a:r>
          </a:p>
        </p:txBody>
      </p:sp>
      <p:pic>
        <p:nvPicPr>
          <p:cNvPr id="9" name="Picture 8" descr="teacher-helping-pupils-studying-desks-260nw-139406252.jpg.jp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79" y="1859212"/>
            <a:ext cx="2722422" cy="195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40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19DC9-7752-4D77-9A00-7BC938F8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Pedagogical relationships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1BBB88-8151-4DA8-BF07-1003DAD45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435" y="1938730"/>
            <a:ext cx="8837574" cy="34123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548235"/>
                </a:solidFill>
              </a:rPr>
              <a:t>Advantages of a high quality pedagogical relationship</a:t>
            </a:r>
            <a:endParaRPr lang="en-US" sz="26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u="sng" dirty="0"/>
              <a:t>For teachers</a:t>
            </a:r>
          </a:p>
          <a:p>
            <a:pPr marL="0" indent="0">
              <a:buNone/>
            </a:pPr>
            <a:r>
              <a:rPr lang="en-US" sz="2200" dirty="0"/>
              <a:t>Joy and satisfaction in their work </a:t>
            </a:r>
          </a:p>
          <a:p>
            <a:pPr marL="0" indent="0">
              <a:buNone/>
            </a:pPr>
            <a:r>
              <a:rPr lang="en-US" sz="2200" dirty="0"/>
              <a:t>Less exhaustion or even burnout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u="sng" dirty="0"/>
              <a:t>For Pupils</a:t>
            </a:r>
          </a:p>
          <a:p>
            <a:pPr marL="0" indent="0">
              <a:buNone/>
            </a:pPr>
            <a:r>
              <a:rPr lang="en-US" sz="2200" dirty="0"/>
              <a:t>Higher motivation to learn </a:t>
            </a:r>
          </a:p>
          <a:p>
            <a:pPr marL="0" indent="0">
              <a:buNone/>
            </a:pPr>
            <a:r>
              <a:rPr lang="en-US" sz="2200" dirty="0"/>
              <a:t>More lasting learning results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82748B-9428-4541-9D9E-F3713D5D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29D9CB-AEBE-4DF1-9A74-610956C0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8</a:t>
            </a:fld>
            <a:endParaRPr lang="de-AT" dirty="0"/>
          </a:p>
        </p:txBody>
      </p:sp>
      <p:pic>
        <p:nvPicPr>
          <p:cNvPr id="9" name="Picture 8" descr="teacher-helping-pupils-studying-desks-260nw-139406252.jpg.jp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52" y="4003801"/>
            <a:ext cx="2722422" cy="195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074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983D4-28DD-4C19-9051-D0EDAB61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Pedagogical relationship - Essay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774423-4F97-4782-8CD5-902016FE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We invite you to write a short essay based on the following three questions:</a:t>
            </a:r>
            <a:endParaRPr lang="en-GB" sz="2000" dirty="0"/>
          </a:p>
          <a:p>
            <a:pPr lvl="0"/>
            <a:r>
              <a:rPr lang="en-GB" sz="2000" dirty="0"/>
              <a:t>The pedagogical relationship I want to live with my pupils looks like this….</a:t>
            </a:r>
            <a:endParaRPr lang="en-US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What supports me already realizing this?</a:t>
            </a:r>
            <a:endParaRPr lang="en-US" sz="2000" dirty="0"/>
          </a:p>
          <a:p>
            <a:endParaRPr lang="en-GB" sz="2000" dirty="0"/>
          </a:p>
          <a:p>
            <a:r>
              <a:rPr lang="en-GB" sz="2000" dirty="0"/>
              <a:t>What hinders me realizing this?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b="1" i="1" dirty="0">
                <a:solidFill>
                  <a:srgbClr val="548235"/>
                </a:solidFill>
              </a:rPr>
              <a:t>Please send the essay to</a:t>
            </a:r>
            <a:r>
              <a:rPr lang="en-GB" sz="2000" b="1" i="1" dirty="0">
                <a:solidFill>
                  <a:srgbClr val="FF0000"/>
                </a:solidFill>
              </a:rPr>
              <a:t> Email </a:t>
            </a:r>
            <a:r>
              <a:rPr lang="en-GB" sz="2000" b="1" i="1" dirty="0">
                <a:solidFill>
                  <a:srgbClr val="548235"/>
                </a:solidFill>
              </a:rPr>
              <a:t>until </a:t>
            </a:r>
            <a:r>
              <a:rPr lang="en-GB" sz="2000" b="1" i="1" dirty="0" err="1">
                <a:solidFill>
                  <a:srgbClr val="FF0000"/>
                </a:solidFill>
              </a:rPr>
              <a:t>xx.yy.zz</a:t>
            </a:r>
            <a:endParaRPr lang="de-AT" sz="2000" b="1" i="1" dirty="0">
              <a:solidFill>
                <a:srgbClr val="FF0000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45EAD3-5741-4141-9653-816ECCED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Classroom</a:t>
            </a:r>
            <a:r>
              <a:rPr lang="de-AT" dirty="0"/>
              <a:t> Management </a:t>
            </a:r>
            <a:r>
              <a:rPr lang="mr-IN" dirty="0"/>
              <a:t>–</a:t>
            </a:r>
            <a:r>
              <a:rPr lang="de-AT" dirty="0"/>
              <a:t> Module 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5D4E0C-7F18-4D50-BE4C-76915FF1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9</a:t>
            </a:fld>
            <a:endParaRPr lang="de-A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1728" y="3973823"/>
            <a:ext cx="1442816" cy="202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840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1286</Words>
  <Application>Microsoft Office PowerPoint</Application>
  <PresentationFormat>Breitbild</PresentationFormat>
  <Paragraphs>279</Paragraphs>
  <Slides>35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</vt:lpstr>
      <vt:lpstr>Classroom Management</vt:lpstr>
      <vt:lpstr>Content of the course</vt:lpstr>
      <vt:lpstr>Content of the course</vt:lpstr>
      <vt:lpstr>Classroom Management – our understanding</vt:lpstr>
      <vt:lpstr>Classroom Management – Self Assessment</vt:lpstr>
      <vt:lpstr>Pedagogical relationships </vt:lpstr>
      <vt:lpstr>Pedagogical relationships </vt:lpstr>
      <vt:lpstr>Pedagogical relationships </vt:lpstr>
      <vt:lpstr>Pedagogical relationship - Essay</vt:lpstr>
      <vt:lpstr>Thank you for your active participation!</vt:lpstr>
      <vt:lpstr>Classroom Management Module 2</vt:lpstr>
      <vt:lpstr>Content of Module 2</vt:lpstr>
      <vt:lpstr>Pedagogical relationship – Summary of the essays</vt:lpstr>
      <vt:lpstr>Pedagogical relationship – Summary of the essays</vt:lpstr>
      <vt:lpstr>Shaming – as an expression of a dysfunctional pedagogical relationship</vt:lpstr>
      <vt:lpstr>Shaming – as an expression of a dysfunctional pedagogical relationship</vt:lpstr>
      <vt:lpstr>Breakout Session</vt:lpstr>
      <vt:lpstr>Shaming – as an expression of a dysfunctional pedagogical relationship</vt:lpstr>
      <vt:lpstr>Shaming – as an expression of a dysfunctional pedagogical relationship</vt:lpstr>
      <vt:lpstr>Thank you for your active participation!</vt:lpstr>
      <vt:lpstr>Classroom Management Module 3</vt:lpstr>
      <vt:lpstr>Content of Module 3</vt:lpstr>
      <vt:lpstr>Physical learning environment</vt:lpstr>
      <vt:lpstr>Breakout Session</vt:lpstr>
      <vt:lpstr>Individual reflection</vt:lpstr>
      <vt:lpstr>Thank you for your active participation!</vt:lpstr>
      <vt:lpstr>Classroom Management Module 4</vt:lpstr>
      <vt:lpstr>Content of Module 4</vt:lpstr>
      <vt:lpstr>Group Dynamic in school classes</vt:lpstr>
      <vt:lpstr>Group Dynamics in school classes</vt:lpstr>
      <vt:lpstr>Breakout Session</vt:lpstr>
      <vt:lpstr>Content of the course</vt:lpstr>
      <vt:lpstr>Content of the course</vt:lpstr>
      <vt:lpstr>Individual reflection</vt:lpstr>
      <vt:lpstr>Thank you for your active participation!  We wish you all the best  for your further pedagogical work!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Linde-Leimer</dc:creator>
  <cp:lastModifiedBy>Klaus Linde-Leimer</cp:lastModifiedBy>
  <cp:revision>82</cp:revision>
  <dcterms:created xsi:type="dcterms:W3CDTF">2019-02-17T11:29:45Z</dcterms:created>
  <dcterms:modified xsi:type="dcterms:W3CDTF">2019-04-24T09:09:34Z</dcterms:modified>
</cp:coreProperties>
</file>