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9" r:id="rId3"/>
    <p:sldId id="258" r:id="rId4"/>
    <p:sldId id="257" r:id="rId5"/>
    <p:sldId id="277" r:id="rId6"/>
    <p:sldId id="278" r:id="rId7"/>
    <p:sldId id="279" r:id="rId8"/>
    <p:sldId id="280" r:id="rId9"/>
    <p:sldId id="281" r:id="rId10"/>
    <p:sldId id="282" r:id="rId11"/>
    <p:sldId id="283" r:id="rId12"/>
    <p:sldId id="285" r:id="rId13"/>
    <p:sldId id="276" r:id="rId14"/>
    <p:sldId id="287" r:id="rId15"/>
    <p:sldId id="286"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284" r:id="rId29"/>
    <p:sldId id="301" r:id="rId30"/>
    <p:sldId id="302"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5" d="100"/>
          <a:sy n="65" d="100"/>
        </p:scale>
        <p:origin x="710" y="29"/>
      </p:cViewPr>
      <p:guideLst/>
    </p:cSldViewPr>
  </p:slideViewPr>
  <p:notesTextViewPr>
    <p:cViewPr>
      <p:scale>
        <a:sx n="1" d="1"/>
        <a:sy n="1" d="1"/>
      </p:scale>
      <p:origin x="0" y="0"/>
    </p:cViewPr>
  </p:notesTextViewPr>
  <p:sorterViewPr>
    <p:cViewPr>
      <p:scale>
        <a:sx n="100" d="100"/>
        <a:sy n="100" d="100"/>
      </p:scale>
      <p:origin x="0" y="-1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12CF2-102D-48A1-BDBE-C144DF8E46C2}"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de-AT"/>
        </a:p>
      </dgm:t>
    </dgm:pt>
    <dgm:pt modelId="{23DD76AD-664A-4301-B525-CDA37B3EDEDE}">
      <dgm:prSet phldrT="[Text]"/>
      <dgm:spPr/>
      <dgm:t>
        <a:bodyPr/>
        <a:lstStyle/>
        <a:p>
          <a:r>
            <a:rPr lang="de-AT" dirty="0" err="1"/>
            <a:t>topic</a:t>
          </a:r>
          <a:endParaRPr lang="de-AT" dirty="0"/>
        </a:p>
      </dgm:t>
    </dgm:pt>
    <dgm:pt modelId="{816B7D9E-104D-4785-B2BF-4865923FF0E8}" type="parTrans" cxnId="{ADBAD02A-C64E-4BB3-90D8-F5030F97452D}">
      <dgm:prSet/>
      <dgm:spPr/>
      <dgm:t>
        <a:bodyPr/>
        <a:lstStyle/>
        <a:p>
          <a:endParaRPr lang="de-AT"/>
        </a:p>
      </dgm:t>
    </dgm:pt>
    <dgm:pt modelId="{19CCC13C-E445-496C-A612-994637F8B0A1}" type="sibTrans" cxnId="{ADBAD02A-C64E-4BB3-90D8-F5030F97452D}">
      <dgm:prSet/>
      <dgm:spPr/>
      <dgm:t>
        <a:bodyPr/>
        <a:lstStyle/>
        <a:p>
          <a:endParaRPr lang="de-AT"/>
        </a:p>
      </dgm:t>
    </dgm:pt>
    <dgm:pt modelId="{3B1BB0E4-E552-45AB-8BF5-79DE0D07E82A}">
      <dgm:prSet phldrT="[Text]" custT="1"/>
      <dgm:spPr>
        <a:solidFill>
          <a:schemeClr val="accent1"/>
        </a:solidFill>
      </dgm:spPr>
      <dgm:t>
        <a:bodyPr/>
        <a:lstStyle/>
        <a:p>
          <a:r>
            <a:rPr lang="en-US" sz="2400" kern="1200" dirty="0"/>
            <a:t>Effects of class composition and school organization mechanisms</a:t>
          </a:r>
          <a:endParaRPr lang="de-AT" sz="2400" kern="1200" dirty="0"/>
        </a:p>
      </dgm:t>
    </dgm:pt>
    <dgm:pt modelId="{E62AB602-ED08-45C8-B427-C769ED620F65}" type="parTrans" cxnId="{5B396329-4B0E-41A9-846C-EA38AC2ACE88}">
      <dgm:prSet/>
      <dgm:spPr/>
      <dgm:t>
        <a:bodyPr/>
        <a:lstStyle/>
        <a:p>
          <a:endParaRPr lang="de-AT"/>
        </a:p>
      </dgm:t>
    </dgm:pt>
    <dgm:pt modelId="{F250622A-2663-4E2E-AC1A-8DE937DE5598}" type="sibTrans" cxnId="{5B396329-4B0E-41A9-846C-EA38AC2ACE88}">
      <dgm:prSet/>
      <dgm:spPr/>
      <dgm:t>
        <a:bodyPr/>
        <a:lstStyle/>
        <a:p>
          <a:endParaRPr lang="de-AT"/>
        </a:p>
      </dgm:t>
    </dgm:pt>
    <dgm:pt modelId="{D3E29FB3-C5A2-4F5C-A2B9-632B62F7DB4F}">
      <dgm:prSet phldrT="[Text]" custT="1"/>
      <dgm:spPr>
        <a:solidFill>
          <a:schemeClr val="accent1"/>
        </a:solidFill>
      </dgm:spPr>
      <dgm:t>
        <a:bodyPr/>
        <a:lstStyle/>
        <a:p>
          <a:r>
            <a:rPr lang="en-US" sz="3200" kern="1200" dirty="0"/>
            <a:t>Feedback in class</a:t>
          </a:r>
          <a:endParaRPr lang="de-AT" sz="3200" kern="1200" dirty="0"/>
        </a:p>
      </dgm:t>
    </dgm:pt>
    <dgm:pt modelId="{C627A179-EBA3-4D7F-B3AD-1505D450289B}" type="parTrans" cxnId="{28B91E02-181F-48AE-9AED-5F91E81E60AA}">
      <dgm:prSet/>
      <dgm:spPr/>
      <dgm:t>
        <a:bodyPr/>
        <a:lstStyle/>
        <a:p>
          <a:endParaRPr lang="de-AT"/>
        </a:p>
      </dgm:t>
    </dgm:pt>
    <dgm:pt modelId="{A66773DD-5FBA-4300-8353-9226591FD50D}" type="sibTrans" cxnId="{28B91E02-181F-48AE-9AED-5F91E81E60AA}">
      <dgm:prSet/>
      <dgm:spPr/>
      <dgm:t>
        <a:bodyPr/>
        <a:lstStyle/>
        <a:p>
          <a:endParaRPr lang="de-AT"/>
        </a:p>
      </dgm:t>
    </dgm:pt>
    <dgm:pt modelId="{D22ED4E6-5EC1-4DF0-A769-6FED05971A77}">
      <dgm:prSet phldrT="[Text]" custT="1"/>
      <dgm:spPr>
        <a:solidFill>
          <a:schemeClr val="accent1"/>
        </a:solidFill>
      </dgm:spPr>
      <dgm:t>
        <a:bodyPr/>
        <a:lstStyle/>
        <a:p>
          <a:r>
            <a:rPr lang="en-US" sz="3200" kern="1200" dirty="0"/>
            <a:t>Class structure and design of learning spaces </a:t>
          </a:r>
          <a:endParaRPr lang="de-AT" sz="3200" kern="1200" dirty="0"/>
        </a:p>
      </dgm:t>
    </dgm:pt>
    <dgm:pt modelId="{AB03C163-719C-4B3A-A47E-51FCA5B106F9}" type="parTrans" cxnId="{59733A37-4ED3-4EC1-B6E4-8B51BD3CB635}">
      <dgm:prSet/>
      <dgm:spPr/>
      <dgm:t>
        <a:bodyPr/>
        <a:lstStyle/>
        <a:p>
          <a:endParaRPr lang="de-AT"/>
        </a:p>
      </dgm:t>
    </dgm:pt>
    <dgm:pt modelId="{94F7F6C6-768E-4E42-AA1B-E5099F928225}" type="sibTrans" cxnId="{59733A37-4ED3-4EC1-B6E4-8B51BD3CB635}">
      <dgm:prSet/>
      <dgm:spPr/>
      <dgm:t>
        <a:bodyPr/>
        <a:lstStyle/>
        <a:p>
          <a:endParaRPr lang="de-AT"/>
        </a:p>
      </dgm:t>
    </dgm:pt>
    <dgm:pt modelId="{9FECCB0C-4BA7-4EFC-AB37-4AD6DF039000}">
      <dgm:prSet phldrT="[Text]" custT="1"/>
      <dgm:spPr>
        <a:solidFill>
          <a:schemeClr val="accent1"/>
        </a:solidFill>
      </dgm:spPr>
      <dgm:t>
        <a:bodyPr/>
        <a:lstStyle/>
        <a:p>
          <a:r>
            <a:rPr lang="en-US" sz="2400" kern="1200" dirty="0"/>
            <a:t>Helpful Attributions</a:t>
          </a:r>
          <a:endParaRPr lang="de-AT" sz="2400" kern="1200" dirty="0">
            <a:solidFill>
              <a:prstClr val="white"/>
            </a:solidFill>
            <a:latin typeface="Calibri" panose="020F0502020204030204"/>
            <a:ea typeface="+mn-ea"/>
            <a:cs typeface="+mn-cs"/>
          </a:endParaRPr>
        </a:p>
      </dgm:t>
    </dgm:pt>
    <dgm:pt modelId="{75050986-1DA8-432D-94B7-4E2A5F36484E}" type="parTrans" cxnId="{BC5AB7B8-341D-4B32-9CFA-335FFDED20F1}">
      <dgm:prSet/>
      <dgm:spPr/>
      <dgm:t>
        <a:bodyPr/>
        <a:lstStyle/>
        <a:p>
          <a:endParaRPr lang="de-AT"/>
        </a:p>
      </dgm:t>
    </dgm:pt>
    <dgm:pt modelId="{20822FF7-CC1A-49A1-8D75-F94900A0068A}" type="sibTrans" cxnId="{BC5AB7B8-341D-4B32-9CFA-335FFDED20F1}">
      <dgm:prSet/>
      <dgm:spPr/>
      <dgm:t>
        <a:bodyPr/>
        <a:lstStyle/>
        <a:p>
          <a:endParaRPr lang="de-AT"/>
        </a:p>
      </dgm:t>
    </dgm:pt>
    <dgm:pt modelId="{87092E30-EF12-468D-94C7-0FBFBF49433E}">
      <dgm:prSet phldrT="[Text]" custT="1"/>
      <dgm:spPr>
        <a:solidFill>
          <a:schemeClr val="accent1"/>
        </a:solidFill>
      </dgm:spPr>
      <dgm:t>
        <a:bodyPr/>
        <a:lstStyle/>
        <a:p>
          <a:r>
            <a:rPr lang="en-US" sz="2400" kern="1200" dirty="0"/>
            <a:t>Class composition and timetable design</a:t>
          </a:r>
          <a:endParaRPr lang="de-AT" sz="2400" kern="1200" dirty="0"/>
        </a:p>
      </dgm:t>
    </dgm:pt>
    <dgm:pt modelId="{49A10947-4FE1-4076-85F9-A481C38D0EE1}" type="parTrans" cxnId="{8409DF7A-F724-4E81-BE52-D95C1AEA70EC}">
      <dgm:prSet/>
      <dgm:spPr/>
    </dgm:pt>
    <dgm:pt modelId="{D1A6DA17-214F-4F9F-9251-E4C75032E045}" type="sibTrans" cxnId="{8409DF7A-F724-4E81-BE52-D95C1AEA70EC}">
      <dgm:prSet/>
      <dgm:spPr/>
    </dgm:pt>
    <dgm:pt modelId="{463FCDB4-C7CC-4546-8C5E-31BD92933F27}" type="pres">
      <dgm:prSet presAssocID="{46A12CF2-102D-48A1-BDBE-C144DF8E46C2}" presName="linearFlow" presStyleCnt="0">
        <dgm:presLayoutVars>
          <dgm:dir/>
          <dgm:animLvl val="lvl"/>
          <dgm:resizeHandles/>
        </dgm:presLayoutVars>
      </dgm:prSet>
      <dgm:spPr/>
    </dgm:pt>
    <dgm:pt modelId="{B19D1401-D5D5-4DD8-9271-E355645B0455}" type="pres">
      <dgm:prSet presAssocID="{23DD76AD-664A-4301-B525-CDA37B3EDEDE}" presName="compositeNode" presStyleCnt="0">
        <dgm:presLayoutVars>
          <dgm:bulletEnabled val="1"/>
        </dgm:presLayoutVars>
      </dgm:prSet>
      <dgm:spPr/>
    </dgm:pt>
    <dgm:pt modelId="{0D738745-F9D4-4CD7-8857-2AE83CB41358}" type="pres">
      <dgm:prSet presAssocID="{23DD76AD-664A-4301-B525-CDA37B3EDEDE}" presName="image" presStyleLbl="fgImgPlace1" presStyleIdx="0" presStyleCnt="1" custScaleX="47294" custScaleY="56952"/>
      <dgm:spPr>
        <a:solidFill>
          <a:schemeClr val="accent6">
            <a:lumMod val="60000"/>
            <a:lumOff val="40000"/>
          </a:schemeClr>
        </a:solidFill>
      </dgm:spPr>
    </dgm:pt>
    <dgm:pt modelId="{60C679B9-23C8-4DCC-A284-F16ED9C4DD33}" type="pres">
      <dgm:prSet presAssocID="{23DD76AD-664A-4301-B525-CDA37B3EDEDE}" presName="childNode" presStyleLbl="node1" presStyleIdx="0" presStyleCnt="1" custScaleY="125715">
        <dgm:presLayoutVars>
          <dgm:bulletEnabled val="1"/>
        </dgm:presLayoutVars>
      </dgm:prSet>
      <dgm:spPr/>
    </dgm:pt>
    <dgm:pt modelId="{295513B9-C5F7-4D7A-A6CB-B68959BB2AF3}" type="pres">
      <dgm:prSet presAssocID="{23DD76AD-664A-4301-B525-CDA37B3EDEDE}" presName="parentNode" presStyleLbl="revTx" presStyleIdx="0" presStyleCnt="1">
        <dgm:presLayoutVars>
          <dgm:chMax val="0"/>
          <dgm:bulletEnabled val="1"/>
        </dgm:presLayoutVars>
      </dgm:prSet>
      <dgm:spPr/>
    </dgm:pt>
  </dgm:ptLst>
  <dgm:cxnLst>
    <dgm:cxn modelId="{28B91E02-181F-48AE-9AED-5F91E81E60AA}" srcId="{23DD76AD-664A-4301-B525-CDA37B3EDEDE}" destId="{D3E29FB3-C5A2-4F5C-A2B9-632B62F7DB4F}" srcOrd="1" destOrd="0" parTransId="{C627A179-EBA3-4D7F-B3AD-1505D450289B}" sibTransId="{A66773DD-5FBA-4300-8353-9226591FD50D}"/>
    <dgm:cxn modelId="{5B396329-4B0E-41A9-846C-EA38AC2ACE88}" srcId="{D22ED4E6-5EC1-4DF0-A769-6FED05971A77}" destId="{3B1BB0E4-E552-45AB-8BF5-79DE0D07E82A}" srcOrd="0" destOrd="0" parTransId="{E62AB602-ED08-45C8-B427-C769ED620F65}" sibTransId="{F250622A-2663-4E2E-AC1A-8DE937DE5598}"/>
    <dgm:cxn modelId="{ADBAD02A-C64E-4BB3-90D8-F5030F97452D}" srcId="{46A12CF2-102D-48A1-BDBE-C144DF8E46C2}" destId="{23DD76AD-664A-4301-B525-CDA37B3EDEDE}" srcOrd="0" destOrd="0" parTransId="{816B7D9E-104D-4785-B2BF-4865923FF0E8}" sibTransId="{19CCC13C-E445-496C-A612-994637F8B0A1}"/>
    <dgm:cxn modelId="{59733A37-4ED3-4EC1-B6E4-8B51BD3CB635}" srcId="{23DD76AD-664A-4301-B525-CDA37B3EDEDE}" destId="{D22ED4E6-5EC1-4DF0-A769-6FED05971A77}" srcOrd="0" destOrd="0" parTransId="{AB03C163-719C-4B3A-A47E-51FCA5B106F9}" sibTransId="{94F7F6C6-768E-4E42-AA1B-E5099F928225}"/>
    <dgm:cxn modelId="{994F853B-A95E-4D3A-BDE7-33E4BD28B412}" type="presOf" srcId="{9FECCB0C-4BA7-4EFC-AB37-4AD6DF039000}" destId="{60C679B9-23C8-4DCC-A284-F16ED9C4DD33}" srcOrd="0" destOrd="4" presId="urn:microsoft.com/office/officeart/2005/8/layout/hList2"/>
    <dgm:cxn modelId="{A2E1405D-1DB0-486C-A002-F8704C139C2A}" type="presOf" srcId="{3B1BB0E4-E552-45AB-8BF5-79DE0D07E82A}" destId="{60C679B9-23C8-4DCC-A284-F16ED9C4DD33}" srcOrd="0" destOrd="1" presId="urn:microsoft.com/office/officeart/2005/8/layout/hList2"/>
    <dgm:cxn modelId="{60280468-C834-4C59-BD00-27BF94051A5D}" type="presOf" srcId="{D3E29FB3-C5A2-4F5C-A2B9-632B62F7DB4F}" destId="{60C679B9-23C8-4DCC-A284-F16ED9C4DD33}" srcOrd="0" destOrd="3" presId="urn:microsoft.com/office/officeart/2005/8/layout/hList2"/>
    <dgm:cxn modelId="{44D11174-9EDA-4C9E-99FD-105A50F335B1}" type="presOf" srcId="{87092E30-EF12-468D-94C7-0FBFBF49433E}" destId="{60C679B9-23C8-4DCC-A284-F16ED9C4DD33}" srcOrd="0" destOrd="2" presId="urn:microsoft.com/office/officeart/2005/8/layout/hList2"/>
    <dgm:cxn modelId="{8409DF7A-F724-4E81-BE52-D95C1AEA70EC}" srcId="{D22ED4E6-5EC1-4DF0-A769-6FED05971A77}" destId="{87092E30-EF12-468D-94C7-0FBFBF49433E}" srcOrd="1" destOrd="0" parTransId="{49A10947-4FE1-4076-85F9-A481C38D0EE1}" sibTransId="{D1A6DA17-214F-4F9F-9251-E4C75032E045}"/>
    <dgm:cxn modelId="{BC5AB7B8-341D-4B32-9CFA-335FFDED20F1}" srcId="{D3E29FB3-C5A2-4F5C-A2B9-632B62F7DB4F}" destId="{9FECCB0C-4BA7-4EFC-AB37-4AD6DF039000}" srcOrd="0" destOrd="0" parTransId="{75050986-1DA8-432D-94B7-4E2A5F36484E}" sibTransId="{20822FF7-CC1A-49A1-8D75-F94900A0068A}"/>
    <dgm:cxn modelId="{B77507C4-3483-489E-B8B7-1B78793CB9C4}" type="presOf" srcId="{46A12CF2-102D-48A1-BDBE-C144DF8E46C2}" destId="{463FCDB4-C7CC-4546-8C5E-31BD92933F27}" srcOrd="0" destOrd="0" presId="urn:microsoft.com/office/officeart/2005/8/layout/hList2"/>
    <dgm:cxn modelId="{522080EA-219C-4ED9-8F75-418011DD4427}" type="presOf" srcId="{D22ED4E6-5EC1-4DF0-A769-6FED05971A77}" destId="{60C679B9-23C8-4DCC-A284-F16ED9C4DD33}" srcOrd="0" destOrd="0" presId="urn:microsoft.com/office/officeart/2005/8/layout/hList2"/>
    <dgm:cxn modelId="{0E2F3AFC-F18F-4269-93C0-AA1D8546FF7B}" type="presOf" srcId="{23DD76AD-664A-4301-B525-CDA37B3EDEDE}" destId="{295513B9-C5F7-4D7A-A6CB-B68959BB2AF3}" srcOrd="0" destOrd="0" presId="urn:microsoft.com/office/officeart/2005/8/layout/hList2"/>
    <dgm:cxn modelId="{20A4F794-CD02-4A68-8166-0801BD6F3DCE}" type="presParOf" srcId="{463FCDB4-C7CC-4546-8C5E-31BD92933F27}" destId="{B19D1401-D5D5-4DD8-9271-E355645B0455}" srcOrd="0" destOrd="0" presId="urn:microsoft.com/office/officeart/2005/8/layout/hList2"/>
    <dgm:cxn modelId="{479AC416-91EB-4A74-B145-CD1E7E9306C3}" type="presParOf" srcId="{B19D1401-D5D5-4DD8-9271-E355645B0455}" destId="{0D738745-F9D4-4CD7-8857-2AE83CB41358}" srcOrd="0" destOrd="0" presId="urn:microsoft.com/office/officeart/2005/8/layout/hList2"/>
    <dgm:cxn modelId="{ADE59250-C6B7-4941-8385-4203D86B47E8}" type="presParOf" srcId="{B19D1401-D5D5-4DD8-9271-E355645B0455}" destId="{60C679B9-23C8-4DCC-A284-F16ED9C4DD33}" srcOrd="1" destOrd="0" presId="urn:microsoft.com/office/officeart/2005/8/layout/hList2"/>
    <dgm:cxn modelId="{FD3811F0-67B9-424B-A5B1-55AC04A9403D}" type="presParOf" srcId="{B19D1401-D5D5-4DD8-9271-E355645B0455}" destId="{295513B9-C5F7-4D7A-A6CB-B68959BB2AF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A8C3A-84D9-417E-BF66-D9FDD5D7B269}"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de-AT"/>
        </a:p>
      </dgm:t>
    </dgm:pt>
    <dgm:pt modelId="{81E74574-9A37-4E05-995D-6B0053C29A58}">
      <dgm:prSet phldrT="[Text]" custT="1"/>
      <dgm:spPr/>
      <dgm:t>
        <a:bodyPr/>
        <a:lstStyle/>
        <a:p>
          <a:r>
            <a:rPr lang="de-AT" sz="1800"/>
            <a:t>internal</a:t>
          </a:r>
        </a:p>
      </dgm:t>
    </dgm:pt>
    <dgm:pt modelId="{26495366-C669-43D4-A6CD-430F6DEDA5C7}" type="parTrans" cxnId="{C1F61403-ACC5-4DB0-91AC-09D8BC3085D6}">
      <dgm:prSet/>
      <dgm:spPr/>
      <dgm:t>
        <a:bodyPr/>
        <a:lstStyle/>
        <a:p>
          <a:endParaRPr lang="de-AT" sz="1800"/>
        </a:p>
      </dgm:t>
    </dgm:pt>
    <dgm:pt modelId="{C478B685-A522-43E4-88F2-E40987060036}" type="sibTrans" cxnId="{C1F61403-ACC5-4DB0-91AC-09D8BC3085D6}">
      <dgm:prSet/>
      <dgm:spPr/>
      <dgm:t>
        <a:bodyPr/>
        <a:lstStyle/>
        <a:p>
          <a:endParaRPr lang="de-AT" sz="1800"/>
        </a:p>
      </dgm:t>
    </dgm:pt>
    <dgm:pt modelId="{28013FFD-4F55-4C9D-9320-4933DB362033}">
      <dgm:prSet custT="1"/>
      <dgm:spPr/>
      <dgm:t>
        <a:bodyPr/>
        <a:lstStyle/>
        <a:p>
          <a:r>
            <a:rPr lang="de-AT" sz="1800"/>
            <a:t>Students think they are the problem, not external circumstances.</a:t>
          </a:r>
        </a:p>
      </dgm:t>
    </dgm:pt>
    <dgm:pt modelId="{FCC16CBD-4932-4BC2-836A-EFDF3D3C13F4}" type="parTrans" cxnId="{D6CBC0D8-0EF7-4830-829F-99753EC8C39E}">
      <dgm:prSet/>
      <dgm:spPr/>
      <dgm:t>
        <a:bodyPr/>
        <a:lstStyle/>
        <a:p>
          <a:endParaRPr lang="de-AT" sz="1800"/>
        </a:p>
      </dgm:t>
    </dgm:pt>
    <dgm:pt modelId="{E6E6A5B8-5FDA-47B7-ACAE-3D5CF7EC3CD6}" type="sibTrans" cxnId="{D6CBC0D8-0EF7-4830-829F-99753EC8C39E}">
      <dgm:prSet/>
      <dgm:spPr/>
      <dgm:t>
        <a:bodyPr/>
        <a:lstStyle/>
        <a:p>
          <a:endParaRPr lang="de-AT" sz="1800"/>
        </a:p>
      </dgm:t>
    </dgm:pt>
    <dgm:pt modelId="{01A0335D-6A12-4184-99B2-5064A2B7A8FF}">
      <dgm:prSet custT="1"/>
      <dgm:spPr/>
      <dgm:t>
        <a:bodyPr/>
        <a:lstStyle/>
        <a:p>
          <a:r>
            <a:rPr lang="de-AT" sz="1800"/>
            <a:t>stable</a:t>
          </a:r>
        </a:p>
      </dgm:t>
    </dgm:pt>
    <dgm:pt modelId="{4425658E-7E1F-4CD0-A652-501C06507DAE}" type="parTrans" cxnId="{B5E30EA6-7C9F-48BE-B159-DEB3E1778120}">
      <dgm:prSet/>
      <dgm:spPr/>
      <dgm:t>
        <a:bodyPr/>
        <a:lstStyle/>
        <a:p>
          <a:endParaRPr lang="de-AT" sz="1800"/>
        </a:p>
      </dgm:t>
    </dgm:pt>
    <dgm:pt modelId="{9A83C61B-17E4-438F-AF49-1A6CC79049A8}" type="sibTrans" cxnId="{B5E30EA6-7C9F-48BE-B159-DEB3E1778120}">
      <dgm:prSet/>
      <dgm:spPr/>
      <dgm:t>
        <a:bodyPr/>
        <a:lstStyle/>
        <a:p>
          <a:endParaRPr lang="de-AT" sz="1800"/>
        </a:p>
      </dgm:t>
    </dgm:pt>
    <dgm:pt modelId="{9EE00F34-B5A8-4825-86F8-CE5725C0B3A8}">
      <dgm:prSet custT="1"/>
      <dgm:spPr/>
      <dgm:t>
        <a:bodyPr/>
        <a:lstStyle/>
        <a:p>
          <a:r>
            <a:rPr lang="de-AT" sz="1800"/>
            <a:t>The problem is perceived as unchangeable and non-variable.</a:t>
          </a:r>
        </a:p>
      </dgm:t>
    </dgm:pt>
    <dgm:pt modelId="{DACC52AC-E8BC-4010-8636-E8B48A0276E9}" type="parTrans" cxnId="{5E7A758A-FF02-4C15-B576-EEF24E194239}">
      <dgm:prSet/>
      <dgm:spPr/>
      <dgm:t>
        <a:bodyPr/>
        <a:lstStyle/>
        <a:p>
          <a:endParaRPr lang="de-AT" sz="1800"/>
        </a:p>
      </dgm:t>
    </dgm:pt>
    <dgm:pt modelId="{87B2F3BF-664D-485E-88B3-BFA52ECF91B6}" type="sibTrans" cxnId="{5E7A758A-FF02-4C15-B576-EEF24E194239}">
      <dgm:prSet/>
      <dgm:spPr/>
      <dgm:t>
        <a:bodyPr/>
        <a:lstStyle/>
        <a:p>
          <a:endParaRPr lang="de-AT" sz="1800"/>
        </a:p>
      </dgm:t>
    </dgm:pt>
    <dgm:pt modelId="{9A34E50D-8FA6-4F2F-87EE-6F0B3AA246A8}">
      <dgm:prSet custT="1"/>
      <dgm:spPr/>
      <dgm:t>
        <a:bodyPr/>
        <a:lstStyle/>
        <a:p>
          <a:r>
            <a:rPr lang="de-AT" sz="1800"/>
            <a:t>general</a:t>
          </a:r>
        </a:p>
      </dgm:t>
    </dgm:pt>
    <dgm:pt modelId="{2ECB564A-7437-48E4-B463-C70CE8A0EA84}" type="parTrans" cxnId="{8C508D6C-BD0F-4AED-962A-5FB55A0B3C98}">
      <dgm:prSet/>
      <dgm:spPr/>
      <dgm:t>
        <a:bodyPr/>
        <a:lstStyle/>
        <a:p>
          <a:endParaRPr lang="de-AT" sz="1800"/>
        </a:p>
      </dgm:t>
    </dgm:pt>
    <dgm:pt modelId="{24A59B35-4C59-4C80-954A-CF6E0C104A10}" type="sibTrans" cxnId="{8C508D6C-BD0F-4AED-962A-5FB55A0B3C98}">
      <dgm:prSet/>
      <dgm:spPr/>
      <dgm:t>
        <a:bodyPr/>
        <a:lstStyle/>
        <a:p>
          <a:endParaRPr lang="de-AT" sz="1800"/>
        </a:p>
      </dgm:t>
    </dgm:pt>
    <dgm:pt modelId="{B2E9E3F5-644D-4A6B-8821-A77F8A4C3EEC}">
      <dgm:prSet custT="1"/>
      <dgm:spPr/>
      <dgm:t>
        <a:bodyPr/>
        <a:lstStyle/>
        <a:p>
          <a:r>
            <a:rPr lang="de-AT" sz="1800"/>
            <a:t>Students view the problem as omnipresent, not specific to certain situations.</a:t>
          </a:r>
        </a:p>
      </dgm:t>
    </dgm:pt>
    <dgm:pt modelId="{4334E628-A991-48E2-B3E1-055390B38A42}" type="parTrans" cxnId="{9D6ADA7F-3ECB-4138-BD3B-96A7A05FDF87}">
      <dgm:prSet/>
      <dgm:spPr/>
      <dgm:t>
        <a:bodyPr/>
        <a:lstStyle/>
        <a:p>
          <a:endParaRPr lang="de-AT" sz="1800"/>
        </a:p>
      </dgm:t>
    </dgm:pt>
    <dgm:pt modelId="{571CA939-8FE5-4368-A823-68C41E85E2F8}" type="sibTrans" cxnId="{9D6ADA7F-3ECB-4138-BD3B-96A7A05FDF87}">
      <dgm:prSet/>
      <dgm:spPr/>
      <dgm:t>
        <a:bodyPr/>
        <a:lstStyle/>
        <a:p>
          <a:endParaRPr lang="de-AT" sz="1800"/>
        </a:p>
      </dgm:t>
    </dgm:pt>
    <dgm:pt modelId="{F3105D42-087B-43F2-B929-BD1A88BB7161}" type="pres">
      <dgm:prSet presAssocID="{8ABA8C3A-84D9-417E-BF66-D9FDD5D7B269}" presName="linearFlow" presStyleCnt="0">
        <dgm:presLayoutVars>
          <dgm:dir/>
          <dgm:animLvl val="lvl"/>
          <dgm:resizeHandles val="exact"/>
        </dgm:presLayoutVars>
      </dgm:prSet>
      <dgm:spPr/>
    </dgm:pt>
    <dgm:pt modelId="{7FFC4FB6-92BA-4E8B-88D8-3FECE44453CE}" type="pres">
      <dgm:prSet presAssocID="{81E74574-9A37-4E05-995D-6B0053C29A58}" presName="composite" presStyleCnt="0"/>
      <dgm:spPr/>
    </dgm:pt>
    <dgm:pt modelId="{BC866AC8-E1E5-4625-B3F2-939CD3E10E7F}" type="pres">
      <dgm:prSet presAssocID="{81E74574-9A37-4E05-995D-6B0053C29A58}" presName="parentText" presStyleLbl="alignNode1" presStyleIdx="0" presStyleCnt="3">
        <dgm:presLayoutVars>
          <dgm:chMax val="1"/>
          <dgm:bulletEnabled val="1"/>
        </dgm:presLayoutVars>
      </dgm:prSet>
      <dgm:spPr/>
    </dgm:pt>
    <dgm:pt modelId="{0A2DDFD0-ABD4-4F7E-8775-C667CA3564E2}" type="pres">
      <dgm:prSet presAssocID="{81E74574-9A37-4E05-995D-6B0053C29A58}" presName="descendantText" presStyleLbl="alignAcc1" presStyleIdx="0" presStyleCnt="3">
        <dgm:presLayoutVars>
          <dgm:bulletEnabled val="1"/>
        </dgm:presLayoutVars>
      </dgm:prSet>
      <dgm:spPr/>
    </dgm:pt>
    <dgm:pt modelId="{5C68626A-3730-45C7-BD3E-EBC4F54B3ABB}" type="pres">
      <dgm:prSet presAssocID="{C478B685-A522-43E4-88F2-E40987060036}" presName="sp" presStyleCnt="0"/>
      <dgm:spPr/>
    </dgm:pt>
    <dgm:pt modelId="{86908AD1-0386-4B16-A344-7EA35D99EDCD}" type="pres">
      <dgm:prSet presAssocID="{01A0335D-6A12-4184-99B2-5064A2B7A8FF}" presName="composite" presStyleCnt="0"/>
      <dgm:spPr/>
    </dgm:pt>
    <dgm:pt modelId="{A62BB9BE-715E-4D2F-8BCB-8E4F6CF95738}" type="pres">
      <dgm:prSet presAssocID="{01A0335D-6A12-4184-99B2-5064A2B7A8FF}" presName="parentText" presStyleLbl="alignNode1" presStyleIdx="1" presStyleCnt="3">
        <dgm:presLayoutVars>
          <dgm:chMax val="1"/>
          <dgm:bulletEnabled val="1"/>
        </dgm:presLayoutVars>
      </dgm:prSet>
      <dgm:spPr/>
    </dgm:pt>
    <dgm:pt modelId="{EE000B2A-7942-4B32-9C6E-0858EE9A6E04}" type="pres">
      <dgm:prSet presAssocID="{01A0335D-6A12-4184-99B2-5064A2B7A8FF}" presName="descendantText" presStyleLbl="alignAcc1" presStyleIdx="1" presStyleCnt="3">
        <dgm:presLayoutVars>
          <dgm:bulletEnabled val="1"/>
        </dgm:presLayoutVars>
      </dgm:prSet>
      <dgm:spPr/>
    </dgm:pt>
    <dgm:pt modelId="{1CF14C08-F411-40F3-9193-A40A2B53F9EA}" type="pres">
      <dgm:prSet presAssocID="{9A83C61B-17E4-438F-AF49-1A6CC79049A8}" presName="sp" presStyleCnt="0"/>
      <dgm:spPr/>
    </dgm:pt>
    <dgm:pt modelId="{ED43FB3B-2F1A-46D3-8E60-60B3B5540DDF}" type="pres">
      <dgm:prSet presAssocID="{9A34E50D-8FA6-4F2F-87EE-6F0B3AA246A8}" presName="composite" presStyleCnt="0"/>
      <dgm:spPr/>
    </dgm:pt>
    <dgm:pt modelId="{F40282B9-BCFF-48AE-AE4A-DD798D8ADD72}" type="pres">
      <dgm:prSet presAssocID="{9A34E50D-8FA6-4F2F-87EE-6F0B3AA246A8}" presName="parentText" presStyleLbl="alignNode1" presStyleIdx="2" presStyleCnt="3">
        <dgm:presLayoutVars>
          <dgm:chMax val="1"/>
          <dgm:bulletEnabled val="1"/>
        </dgm:presLayoutVars>
      </dgm:prSet>
      <dgm:spPr/>
    </dgm:pt>
    <dgm:pt modelId="{1F8134DD-F1B3-497D-9F3C-3B09960848E0}" type="pres">
      <dgm:prSet presAssocID="{9A34E50D-8FA6-4F2F-87EE-6F0B3AA246A8}" presName="descendantText" presStyleLbl="alignAcc1" presStyleIdx="2" presStyleCnt="3">
        <dgm:presLayoutVars>
          <dgm:bulletEnabled val="1"/>
        </dgm:presLayoutVars>
      </dgm:prSet>
      <dgm:spPr/>
    </dgm:pt>
  </dgm:ptLst>
  <dgm:cxnLst>
    <dgm:cxn modelId="{C1F61403-ACC5-4DB0-91AC-09D8BC3085D6}" srcId="{8ABA8C3A-84D9-417E-BF66-D9FDD5D7B269}" destId="{81E74574-9A37-4E05-995D-6B0053C29A58}" srcOrd="0" destOrd="0" parTransId="{26495366-C669-43D4-A6CD-430F6DEDA5C7}" sibTransId="{C478B685-A522-43E4-88F2-E40987060036}"/>
    <dgm:cxn modelId="{47394046-4E2B-4404-8986-9936546CB48E}" type="presOf" srcId="{9A34E50D-8FA6-4F2F-87EE-6F0B3AA246A8}" destId="{F40282B9-BCFF-48AE-AE4A-DD798D8ADD72}" srcOrd="0" destOrd="0" presId="urn:microsoft.com/office/officeart/2005/8/layout/chevron2"/>
    <dgm:cxn modelId="{7BB6DF68-C0DF-43F3-B7CF-5E5699019309}" type="presOf" srcId="{8ABA8C3A-84D9-417E-BF66-D9FDD5D7B269}" destId="{F3105D42-087B-43F2-B929-BD1A88BB7161}" srcOrd="0" destOrd="0" presId="urn:microsoft.com/office/officeart/2005/8/layout/chevron2"/>
    <dgm:cxn modelId="{8C508D6C-BD0F-4AED-962A-5FB55A0B3C98}" srcId="{8ABA8C3A-84D9-417E-BF66-D9FDD5D7B269}" destId="{9A34E50D-8FA6-4F2F-87EE-6F0B3AA246A8}" srcOrd="2" destOrd="0" parTransId="{2ECB564A-7437-48E4-B463-C70CE8A0EA84}" sibTransId="{24A59B35-4C59-4C80-954A-CF6E0C104A10}"/>
    <dgm:cxn modelId="{9D6ADA7F-3ECB-4138-BD3B-96A7A05FDF87}" srcId="{9A34E50D-8FA6-4F2F-87EE-6F0B3AA246A8}" destId="{B2E9E3F5-644D-4A6B-8821-A77F8A4C3EEC}" srcOrd="0" destOrd="0" parTransId="{4334E628-A991-48E2-B3E1-055390B38A42}" sibTransId="{571CA939-8FE5-4368-A823-68C41E85E2F8}"/>
    <dgm:cxn modelId="{5E7A758A-FF02-4C15-B576-EEF24E194239}" srcId="{01A0335D-6A12-4184-99B2-5064A2B7A8FF}" destId="{9EE00F34-B5A8-4825-86F8-CE5725C0B3A8}" srcOrd="0" destOrd="0" parTransId="{DACC52AC-E8BC-4010-8636-E8B48A0276E9}" sibTransId="{87B2F3BF-664D-485E-88B3-BFA52ECF91B6}"/>
    <dgm:cxn modelId="{17589499-E752-4BA6-B45A-09AD96172BDF}" type="presOf" srcId="{01A0335D-6A12-4184-99B2-5064A2B7A8FF}" destId="{A62BB9BE-715E-4D2F-8BCB-8E4F6CF95738}" srcOrd="0" destOrd="0" presId="urn:microsoft.com/office/officeart/2005/8/layout/chevron2"/>
    <dgm:cxn modelId="{A4ACA9A4-26B8-4811-A151-69B8D129129B}" type="presOf" srcId="{9EE00F34-B5A8-4825-86F8-CE5725C0B3A8}" destId="{EE000B2A-7942-4B32-9C6E-0858EE9A6E04}" srcOrd="0" destOrd="0" presId="urn:microsoft.com/office/officeart/2005/8/layout/chevron2"/>
    <dgm:cxn modelId="{B5E30EA6-7C9F-48BE-B159-DEB3E1778120}" srcId="{8ABA8C3A-84D9-417E-BF66-D9FDD5D7B269}" destId="{01A0335D-6A12-4184-99B2-5064A2B7A8FF}" srcOrd="1" destOrd="0" parTransId="{4425658E-7E1F-4CD0-A652-501C06507DAE}" sibTransId="{9A83C61B-17E4-438F-AF49-1A6CC79049A8}"/>
    <dgm:cxn modelId="{85A153A8-91F5-4CA1-9D5C-75CF7D06DE35}" type="presOf" srcId="{B2E9E3F5-644D-4A6B-8821-A77F8A4C3EEC}" destId="{1F8134DD-F1B3-497D-9F3C-3B09960848E0}" srcOrd="0" destOrd="0" presId="urn:microsoft.com/office/officeart/2005/8/layout/chevron2"/>
    <dgm:cxn modelId="{8AE517D3-21E2-418D-8869-723D08B7537E}" type="presOf" srcId="{81E74574-9A37-4E05-995D-6B0053C29A58}" destId="{BC866AC8-E1E5-4625-B3F2-939CD3E10E7F}" srcOrd="0" destOrd="0" presId="urn:microsoft.com/office/officeart/2005/8/layout/chevron2"/>
    <dgm:cxn modelId="{D6CBC0D8-0EF7-4830-829F-99753EC8C39E}" srcId="{81E74574-9A37-4E05-995D-6B0053C29A58}" destId="{28013FFD-4F55-4C9D-9320-4933DB362033}" srcOrd="0" destOrd="0" parTransId="{FCC16CBD-4932-4BC2-836A-EFDF3D3C13F4}" sibTransId="{E6E6A5B8-5FDA-47B7-ACAE-3D5CF7EC3CD6}"/>
    <dgm:cxn modelId="{56D8C8ED-3D36-4BC6-BE01-E31F014C7611}" type="presOf" srcId="{28013FFD-4F55-4C9D-9320-4933DB362033}" destId="{0A2DDFD0-ABD4-4F7E-8775-C667CA3564E2}" srcOrd="0" destOrd="0" presId="urn:microsoft.com/office/officeart/2005/8/layout/chevron2"/>
    <dgm:cxn modelId="{88D062DF-2CEB-4B2E-A114-95C54F0F2B12}" type="presParOf" srcId="{F3105D42-087B-43F2-B929-BD1A88BB7161}" destId="{7FFC4FB6-92BA-4E8B-88D8-3FECE44453CE}" srcOrd="0" destOrd="0" presId="urn:microsoft.com/office/officeart/2005/8/layout/chevron2"/>
    <dgm:cxn modelId="{6DD510CB-5065-4EE1-915E-B46237F56B8E}" type="presParOf" srcId="{7FFC4FB6-92BA-4E8B-88D8-3FECE44453CE}" destId="{BC866AC8-E1E5-4625-B3F2-939CD3E10E7F}" srcOrd="0" destOrd="0" presId="urn:microsoft.com/office/officeart/2005/8/layout/chevron2"/>
    <dgm:cxn modelId="{0E606E0E-CCAD-462C-A7FD-C9BEA5511FF5}" type="presParOf" srcId="{7FFC4FB6-92BA-4E8B-88D8-3FECE44453CE}" destId="{0A2DDFD0-ABD4-4F7E-8775-C667CA3564E2}" srcOrd="1" destOrd="0" presId="urn:microsoft.com/office/officeart/2005/8/layout/chevron2"/>
    <dgm:cxn modelId="{4F28206F-DC4A-42CF-BABF-F7D3D002341A}" type="presParOf" srcId="{F3105D42-087B-43F2-B929-BD1A88BB7161}" destId="{5C68626A-3730-45C7-BD3E-EBC4F54B3ABB}" srcOrd="1" destOrd="0" presId="urn:microsoft.com/office/officeart/2005/8/layout/chevron2"/>
    <dgm:cxn modelId="{5000FFF8-A350-485F-A419-4CE9AE25038F}" type="presParOf" srcId="{F3105D42-087B-43F2-B929-BD1A88BB7161}" destId="{86908AD1-0386-4B16-A344-7EA35D99EDCD}" srcOrd="2" destOrd="0" presId="urn:microsoft.com/office/officeart/2005/8/layout/chevron2"/>
    <dgm:cxn modelId="{FF27C66F-C7F8-447A-879F-C6C33847B73B}" type="presParOf" srcId="{86908AD1-0386-4B16-A344-7EA35D99EDCD}" destId="{A62BB9BE-715E-4D2F-8BCB-8E4F6CF95738}" srcOrd="0" destOrd="0" presId="urn:microsoft.com/office/officeart/2005/8/layout/chevron2"/>
    <dgm:cxn modelId="{FB211F8D-8515-4832-9BEB-9B8C16B9954A}" type="presParOf" srcId="{86908AD1-0386-4B16-A344-7EA35D99EDCD}" destId="{EE000B2A-7942-4B32-9C6E-0858EE9A6E04}" srcOrd="1" destOrd="0" presId="urn:microsoft.com/office/officeart/2005/8/layout/chevron2"/>
    <dgm:cxn modelId="{27F33319-9356-46F7-9631-E278B426CE86}" type="presParOf" srcId="{F3105D42-087B-43F2-B929-BD1A88BB7161}" destId="{1CF14C08-F411-40F3-9193-A40A2B53F9EA}" srcOrd="3" destOrd="0" presId="urn:microsoft.com/office/officeart/2005/8/layout/chevron2"/>
    <dgm:cxn modelId="{8D0D50F8-C0C1-4630-A4C8-E299A7CB73B5}" type="presParOf" srcId="{F3105D42-087B-43F2-B929-BD1A88BB7161}" destId="{ED43FB3B-2F1A-46D3-8E60-60B3B5540DDF}" srcOrd="4" destOrd="0" presId="urn:microsoft.com/office/officeart/2005/8/layout/chevron2"/>
    <dgm:cxn modelId="{846AF4EA-C0A4-44E7-98C4-CC103F2E0D3E}" type="presParOf" srcId="{ED43FB3B-2F1A-46D3-8E60-60B3B5540DDF}" destId="{F40282B9-BCFF-48AE-AE4A-DD798D8ADD72}" srcOrd="0" destOrd="0" presId="urn:microsoft.com/office/officeart/2005/8/layout/chevron2"/>
    <dgm:cxn modelId="{74484D56-39EA-4166-87CD-A6E15A11B140}" type="presParOf" srcId="{ED43FB3B-2F1A-46D3-8E60-60B3B5540DDF}" destId="{1F8134DD-F1B3-497D-9F3C-3B09960848E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13B9-C5F7-4D7A-A6CB-B68959BB2AF3}">
      <dsp:nvSpPr>
        <dsp:cNvPr id="0" name=""/>
        <dsp:cNvSpPr/>
      </dsp:nvSpPr>
      <dsp:spPr>
        <a:xfrm rot="16200000">
          <a:off x="-621247" y="1996500"/>
          <a:ext cx="3533299" cy="74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59191" bIns="0" numCol="1" spcCol="1270" anchor="t" anchorCtr="0">
          <a:noAutofit/>
        </a:bodyPr>
        <a:lstStyle/>
        <a:p>
          <a:pPr marL="0" lvl="0" indent="0" algn="r" defTabSz="2355850">
            <a:lnSpc>
              <a:spcPct val="90000"/>
            </a:lnSpc>
            <a:spcBef>
              <a:spcPct val="0"/>
            </a:spcBef>
            <a:spcAft>
              <a:spcPct val="35000"/>
            </a:spcAft>
            <a:buNone/>
          </a:pPr>
          <a:r>
            <a:rPr lang="de-AT" sz="5300" kern="1200" dirty="0" err="1"/>
            <a:t>topic</a:t>
          </a:r>
          <a:endParaRPr lang="de-AT" sz="5300" kern="1200" dirty="0"/>
        </a:p>
      </dsp:txBody>
      <dsp:txXfrm>
        <a:off x="-621247" y="1996500"/>
        <a:ext cx="3533299" cy="747428"/>
      </dsp:txXfrm>
    </dsp:sp>
    <dsp:sp modelId="{60C679B9-23C8-4DCC-A284-F16ED9C4DD33}">
      <dsp:nvSpPr>
        <dsp:cNvPr id="0" name=""/>
        <dsp:cNvSpPr/>
      </dsp:nvSpPr>
      <dsp:spPr>
        <a:xfrm>
          <a:off x="1519116" y="149271"/>
          <a:ext cx="8224795" cy="444188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659191" rIns="227584"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Class structure and design of learning spaces </a:t>
          </a:r>
          <a:endParaRPr lang="de-AT" sz="3200" kern="1200" dirty="0"/>
        </a:p>
        <a:p>
          <a:pPr marL="457200" lvl="2" indent="-228600" algn="l" defTabSz="1066800">
            <a:lnSpc>
              <a:spcPct val="90000"/>
            </a:lnSpc>
            <a:spcBef>
              <a:spcPct val="0"/>
            </a:spcBef>
            <a:spcAft>
              <a:spcPct val="15000"/>
            </a:spcAft>
            <a:buChar char="•"/>
          </a:pPr>
          <a:r>
            <a:rPr lang="en-US" sz="2400" kern="1200" dirty="0"/>
            <a:t>Effects of class composition and school organization mechanisms</a:t>
          </a:r>
          <a:endParaRPr lang="de-AT" sz="2400" kern="1200" dirty="0"/>
        </a:p>
        <a:p>
          <a:pPr marL="457200" lvl="2" indent="-228600" algn="l" defTabSz="1066800">
            <a:lnSpc>
              <a:spcPct val="90000"/>
            </a:lnSpc>
            <a:spcBef>
              <a:spcPct val="0"/>
            </a:spcBef>
            <a:spcAft>
              <a:spcPct val="15000"/>
            </a:spcAft>
            <a:buChar char="•"/>
          </a:pPr>
          <a:r>
            <a:rPr lang="en-US" sz="2400" kern="1200" dirty="0"/>
            <a:t>Class composition and timetable design</a:t>
          </a:r>
          <a:endParaRPr lang="de-AT" sz="2400" kern="1200" dirty="0"/>
        </a:p>
        <a:p>
          <a:pPr marL="285750" lvl="1" indent="-285750" algn="l" defTabSz="1422400">
            <a:lnSpc>
              <a:spcPct val="90000"/>
            </a:lnSpc>
            <a:spcBef>
              <a:spcPct val="0"/>
            </a:spcBef>
            <a:spcAft>
              <a:spcPct val="15000"/>
            </a:spcAft>
            <a:buChar char="•"/>
          </a:pPr>
          <a:r>
            <a:rPr lang="en-US" sz="3200" kern="1200" dirty="0"/>
            <a:t>Feedback in class</a:t>
          </a:r>
          <a:endParaRPr lang="de-AT" sz="3200" kern="1200" dirty="0"/>
        </a:p>
        <a:p>
          <a:pPr marL="457200" lvl="2" indent="-228600" algn="l" defTabSz="1066800">
            <a:lnSpc>
              <a:spcPct val="90000"/>
            </a:lnSpc>
            <a:spcBef>
              <a:spcPct val="0"/>
            </a:spcBef>
            <a:spcAft>
              <a:spcPct val="15000"/>
            </a:spcAft>
            <a:buChar char="•"/>
          </a:pPr>
          <a:r>
            <a:rPr lang="en-US" sz="2400" kern="1200" dirty="0"/>
            <a:t>Helpful Attributions</a:t>
          </a:r>
          <a:endParaRPr lang="de-AT" sz="2400" kern="1200" dirty="0">
            <a:solidFill>
              <a:prstClr val="white"/>
            </a:solidFill>
            <a:latin typeface="Calibri" panose="020F0502020204030204"/>
            <a:ea typeface="+mn-ea"/>
            <a:cs typeface="+mn-cs"/>
          </a:endParaRPr>
        </a:p>
      </dsp:txBody>
      <dsp:txXfrm>
        <a:off x="1519116" y="149271"/>
        <a:ext cx="8224795" cy="4441887"/>
      </dsp:txXfrm>
    </dsp:sp>
    <dsp:sp modelId="{0D738745-F9D4-4CD7-8857-2AE83CB41358}">
      <dsp:nvSpPr>
        <dsp:cNvPr id="0" name=""/>
        <dsp:cNvSpPr/>
      </dsp:nvSpPr>
      <dsp:spPr>
        <a:xfrm>
          <a:off x="1165627" y="-61287"/>
          <a:ext cx="706977" cy="851351"/>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66AC8-E1E5-4625-B3F2-939CD3E10E7F}">
      <dsp:nvSpPr>
        <dsp:cNvPr id="0" name=""/>
        <dsp:cNvSpPr/>
      </dsp:nvSpPr>
      <dsp:spPr>
        <a:xfrm rot="5400000">
          <a:off x="-168428" y="168823"/>
          <a:ext cx="1122857" cy="78600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AT" sz="1800" kern="1200"/>
            <a:t>internal</a:t>
          </a:r>
        </a:p>
      </dsp:txBody>
      <dsp:txXfrm rot="-5400000">
        <a:off x="1" y="393394"/>
        <a:ext cx="786000" cy="336857"/>
      </dsp:txXfrm>
    </dsp:sp>
    <dsp:sp modelId="{0A2DDFD0-ABD4-4F7E-8775-C667CA3564E2}">
      <dsp:nvSpPr>
        <dsp:cNvPr id="0" name=""/>
        <dsp:cNvSpPr/>
      </dsp:nvSpPr>
      <dsp:spPr>
        <a:xfrm rot="5400000">
          <a:off x="4476173" y="-3689778"/>
          <a:ext cx="729857" cy="811020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AT" sz="1800" kern="1200"/>
            <a:t>Students think they are the problem, not external circumstances.</a:t>
          </a:r>
        </a:p>
      </dsp:txBody>
      <dsp:txXfrm rot="-5400000">
        <a:off x="786000" y="36024"/>
        <a:ext cx="8074575" cy="658599"/>
      </dsp:txXfrm>
    </dsp:sp>
    <dsp:sp modelId="{A62BB9BE-715E-4D2F-8BCB-8E4F6CF95738}">
      <dsp:nvSpPr>
        <dsp:cNvPr id="0" name=""/>
        <dsp:cNvSpPr/>
      </dsp:nvSpPr>
      <dsp:spPr>
        <a:xfrm rot="5400000">
          <a:off x="-168428" y="1088709"/>
          <a:ext cx="1122857" cy="786000"/>
        </a:xfrm>
        <a:prstGeom prst="chevron">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AT" sz="1800" kern="1200"/>
            <a:t>stable</a:t>
          </a:r>
        </a:p>
      </dsp:txBody>
      <dsp:txXfrm rot="-5400000">
        <a:off x="1" y="1313280"/>
        <a:ext cx="786000" cy="336857"/>
      </dsp:txXfrm>
    </dsp:sp>
    <dsp:sp modelId="{EE000B2A-7942-4B32-9C6E-0858EE9A6E04}">
      <dsp:nvSpPr>
        <dsp:cNvPr id="0" name=""/>
        <dsp:cNvSpPr/>
      </dsp:nvSpPr>
      <dsp:spPr>
        <a:xfrm rot="5400000">
          <a:off x="4476173" y="-2769892"/>
          <a:ext cx="729857" cy="8110204"/>
        </a:xfrm>
        <a:prstGeom prst="round2Same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AT" sz="1800" kern="1200"/>
            <a:t>The problem is perceived as unchangeable and non-variable.</a:t>
          </a:r>
        </a:p>
      </dsp:txBody>
      <dsp:txXfrm rot="-5400000">
        <a:off x="786000" y="955910"/>
        <a:ext cx="8074575" cy="658599"/>
      </dsp:txXfrm>
    </dsp:sp>
    <dsp:sp modelId="{F40282B9-BCFF-48AE-AE4A-DD798D8ADD72}">
      <dsp:nvSpPr>
        <dsp:cNvPr id="0" name=""/>
        <dsp:cNvSpPr/>
      </dsp:nvSpPr>
      <dsp:spPr>
        <a:xfrm rot="5400000">
          <a:off x="-168428" y="2008594"/>
          <a:ext cx="1122857" cy="786000"/>
        </a:xfrm>
        <a:prstGeom prst="chevron">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AT" sz="1800" kern="1200"/>
            <a:t>general</a:t>
          </a:r>
        </a:p>
      </dsp:txBody>
      <dsp:txXfrm rot="-5400000">
        <a:off x="1" y="2233165"/>
        <a:ext cx="786000" cy="336857"/>
      </dsp:txXfrm>
    </dsp:sp>
    <dsp:sp modelId="{1F8134DD-F1B3-497D-9F3C-3B09960848E0}">
      <dsp:nvSpPr>
        <dsp:cNvPr id="0" name=""/>
        <dsp:cNvSpPr/>
      </dsp:nvSpPr>
      <dsp:spPr>
        <a:xfrm rot="5400000">
          <a:off x="4476173" y="-1850007"/>
          <a:ext cx="729857" cy="8110204"/>
        </a:xfrm>
        <a:prstGeom prst="round2Same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AT" sz="1800" kern="1200"/>
            <a:t>Students view the problem as omnipresent, not specific to certain situations.</a:t>
          </a:r>
        </a:p>
      </dsp:txBody>
      <dsp:txXfrm rot="-5400000">
        <a:off x="786000" y="1875795"/>
        <a:ext cx="8074575" cy="658599"/>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C9F9E-9BF7-44BD-95B9-E126BF13E64E}" type="datetimeFigureOut">
              <a:rPr lang="de-AT" smtClean="0"/>
              <a:t>24.04.2019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26CA5-68DF-4589-B5FE-6CAEC4951391}" type="slidenum">
              <a:rPr lang="de-AT" smtClean="0"/>
              <a:t>‹Nr.›</a:t>
            </a:fld>
            <a:endParaRPr lang="de-AT"/>
          </a:p>
        </p:txBody>
      </p:sp>
    </p:spTree>
    <p:extLst>
      <p:ext uri="{BB962C8B-B14F-4D97-AF65-F5344CB8AC3E}">
        <p14:creationId xmlns:p14="http://schemas.microsoft.com/office/powerpoint/2010/main" val="240207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98B84-F55B-4C39-A8C0-89CD966311D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lumMod val="50000"/>
                  </a:schemeClr>
                </a:solidFill>
              </a:defRPr>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EF4F774B-84B5-4E9E-B2B6-A8C4393B4BBB}"/>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5" name="Fußzeilenplatzhalter 4">
            <a:extLst>
              <a:ext uri="{FF2B5EF4-FFF2-40B4-BE49-F238E27FC236}">
                <a16:creationId xmlns:a16="http://schemas.microsoft.com/office/drawing/2014/main" id="{70B4B97D-5226-404B-B0BC-2D5AD5370FEB}"/>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FAEB684B-4965-4AD5-882D-550E293AA411}"/>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B2E88439-17C4-4B09-92E1-E53362E58BCA}"/>
              </a:ext>
            </a:extLst>
          </p:cNvPr>
          <p:cNvPicPr>
            <a:picLocks noChangeAspect="1"/>
          </p:cNvPicPr>
          <p:nvPr userDrawn="1"/>
        </p:nvPicPr>
        <p:blipFill>
          <a:blip r:embed="rId2"/>
          <a:stretch>
            <a:fillRect/>
          </a:stretch>
        </p:blipFill>
        <p:spPr>
          <a:xfrm>
            <a:off x="207209" y="77909"/>
            <a:ext cx="1261981" cy="2383743"/>
          </a:xfrm>
          <a:prstGeom prst="rect">
            <a:avLst/>
          </a:prstGeom>
        </p:spPr>
      </p:pic>
      <p:pic>
        <p:nvPicPr>
          <p:cNvPr id="8" name="Grafik 7">
            <a:extLst>
              <a:ext uri="{FF2B5EF4-FFF2-40B4-BE49-F238E27FC236}">
                <a16:creationId xmlns:a16="http://schemas.microsoft.com/office/drawing/2014/main" id="{CBB8D272-3081-4BAE-AD47-F74754EB34AB}"/>
              </a:ext>
            </a:extLst>
          </p:cNvPr>
          <p:cNvPicPr>
            <a:picLocks noChangeAspect="1"/>
          </p:cNvPicPr>
          <p:nvPr userDrawn="1"/>
        </p:nvPicPr>
        <p:blipFill>
          <a:blip r:embed="rId3"/>
          <a:stretch>
            <a:fillRect/>
          </a:stretch>
        </p:blipFill>
        <p:spPr>
          <a:xfrm>
            <a:off x="10722809" y="4654752"/>
            <a:ext cx="1261981" cy="2066723"/>
          </a:xfrm>
          <a:prstGeom prst="rect">
            <a:avLst/>
          </a:prstGeom>
        </p:spPr>
      </p:pic>
      <p:pic>
        <p:nvPicPr>
          <p:cNvPr id="9" name="Grafik 8">
            <a:extLst>
              <a:ext uri="{FF2B5EF4-FFF2-40B4-BE49-F238E27FC236}">
                <a16:creationId xmlns:a16="http://schemas.microsoft.com/office/drawing/2014/main" id="{EA73B8DA-B3C8-44F7-A743-EB53C92D139A}"/>
              </a:ext>
            </a:extLst>
          </p:cNvPr>
          <p:cNvPicPr>
            <a:picLocks noChangeAspect="1"/>
          </p:cNvPicPr>
          <p:nvPr userDrawn="1"/>
        </p:nvPicPr>
        <p:blipFill>
          <a:blip r:embed="rId4"/>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09D02409-6CF4-423B-9851-8E307BBDB3E3}"/>
              </a:ext>
            </a:extLst>
          </p:cNvPr>
          <p:cNvPicPr>
            <a:picLocks noChangeAspect="1"/>
          </p:cNvPicPr>
          <p:nvPr userDrawn="1"/>
        </p:nvPicPr>
        <p:blipFill>
          <a:blip r:embed="rId5">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46789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87584BBC-A94A-41F2-8B47-219BAF3A3790}"/>
              </a:ext>
            </a:extLst>
          </p:cNvPr>
          <p:cNvSpPr>
            <a:spLocks noGrp="1"/>
          </p:cNvSpPr>
          <p:nvPr>
            <p:ph type="body" orient="vert" idx="1"/>
          </p:nvPr>
        </p:nvSpPr>
        <p:spPr>
          <a:xfrm>
            <a:off x="838200" y="1957755"/>
            <a:ext cx="10515600" cy="421920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B38DB5CB-3033-4373-906D-87EB1F3DF20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5FB65E15-6205-46F1-811F-E01FB0126C2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09D34027-B766-4D13-9508-B1C8E938D9AB}"/>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876FA542-0EC9-4CAF-803A-04888A413AC2}"/>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1" name="Titel 1">
            <a:extLst>
              <a:ext uri="{FF2B5EF4-FFF2-40B4-BE49-F238E27FC236}">
                <a16:creationId xmlns:a16="http://schemas.microsoft.com/office/drawing/2014/main" id="{D0698C30-6246-450E-85FC-50D8FEF8B378}"/>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7291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A45460-1E94-4625-A513-3CF38D44009C}"/>
              </a:ext>
            </a:extLst>
          </p:cNvPr>
          <p:cNvSpPr>
            <a:spLocks noGrp="1"/>
          </p:cNvSpPr>
          <p:nvPr>
            <p:ph type="title" orient="vert"/>
          </p:nvPr>
        </p:nvSpPr>
        <p:spPr>
          <a:xfrm>
            <a:off x="8724900" y="1113691"/>
            <a:ext cx="2628900" cy="5063272"/>
          </a:xfrm>
          <a:prstGeom prst="rect">
            <a:avLst/>
          </a:prstGeom>
        </p:spPr>
        <p:txBody>
          <a:bodyPr vert="eaVert"/>
          <a:lstStyle>
            <a:lvl1pPr>
              <a:defRPr>
                <a:solidFill>
                  <a:schemeClr val="accent1">
                    <a:lumMod val="50000"/>
                  </a:schemeClr>
                </a:solidFill>
              </a:defRPr>
            </a:lvl1pPr>
          </a:lstStyle>
          <a:p>
            <a:r>
              <a:rPr lang="de-DE" dirty="0"/>
              <a:t>Mastertitelformat bearbeiten</a:t>
            </a:r>
            <a:endParaRPr lang="de-AT" dirty="0"/>
          </a:p>
        </p:txBody>
      </p:sp>
      <p:sp>
        <p:nvSpPr>
          <p:cNvPr id="3" name="Vertikaler Textplatzhalter 2">
            <a:extLst>
              <a:ext uri="{FF2B5EF4-FFF2-40B4-BE49-F238E27FC236}">
                <a16:creationId xmlns:a16="http://schemas.microsoft.com/office/drawing/2014/main" id="{37901475-33F4-4B25-8965-22F29E0877E0}"/>
              </a:ext>
            </a:extLst>
          </p:cNvPr>
          <p:cNvSpPr>
            <a:spLocks noGrp="1"/>
          </p:cNvSpPr>
          <p:nvPr>
            <p:ph type="body" orient="vert" idx="1"/>
          </p:nvPr>
        </p:nvSpPr>
        <p:spPr>
          <a:xfrm>
            <a:off x="838200" y="1113691"/>
            <a:ext cx="7734300" cy="506327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7879EA97-2C81-4B5D-B91C-EC4C2E2D350E}"/>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30C75122-9654-40EB-9401-3ACE507C12B6}"/>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578705EF-43C9-49BC-86C1-A61F8C0E560C}"/>
              </a:ext>
            </a:extLst>
          </p:cNvPr>
          <p:cNvPicPr>
            <a:picLocks noChangeAspect="1"/>
          </p:cNvPicPr>
          <p:nvPr userDrawn="1"/>
        </p:nvPicPr>
        <p:blipFill>
          <a:blip r:embed="rId2">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68610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ED19C-6B5C-440B-A6B7-993A74850AB6}"/>
              </a:ext>
            </a:extLst>
          </p:cNvPr>
          <p:cNvSpPr>
            <a:spLocks noGrp="1"/>
          </p:cNvSpPr>
          <p:nvPr>
            <p:ph type="title"/>
          </p:nvPr>
        </p:nvSpPr>
        <p:spPr>
          <a:xfrm>
            <a:off x="838199" y="1096666"/>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CEF5BE10-2755-4E1C-8080-8281F4B5864E}"/>
              </a:ext>
            </a:extLst>
          </p:cNvPr>
          <p:cNvSpPr>
            <a:spLocks noGrp="1"/>
          </p:cNvSpPr>
          <p:nvPr>
            <p:ph idx="1"/>
          </p:nvPr>
        </p:nvSpPr>
        <p:spPr>
          <a:xfrm>
            <a:off x="838200" y="2053247"/>
            <a:ext cx="10515600" cy="412371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FF76B040-3F61-49DA-A697-65E6292B277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CBED262B-A5A1-43D4-8B89-EC690876435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A0E088D-47C4-459F-8516-4FE3F7C73376}"/>
              </a:ext>
            </a:extLst>
          </p:cNvPr>
          <p:cNvPicPr>
            <a:picLocks noChangeAspect="1"/>
          </p:cNvPicPr>
          <p:nvPr userDrawn="1"/>
        </p:nvPicPr>
        <p:blipFill>
          <a:blip r:embed="rId2"/>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F8A64BC2-FA48-4803-ADB1-74DE4520157F}"/>
              </a:ext>
            </a:extLst>
          </p:cNvPr>
          <p:cNvPicPr>
            <a:picLocks noChangeAspect="1"/>
          </p:cNvPicPr>
          <p:nvPr userDrawn="1"/>
        </p:nvPicPr>
        <p:blipFill>
          <a:blip r:embed="rId3"/>
          <a:stretch>
            <a:fillRect/>
          </a:stretch>
        </p:blipFill>
        <p:spPr>
          <a:xfrm>
            <a:off x="207209" y="77909"/>
            <a:ext cx="1261981" cy="2383743"/>
          </a:xfrm>
          <a:prstGeom prst="rect">
            <a:avLst/>
          </a:prstGeom>
        </p:spPr>
      </p:pic>
      <p:pic>
        <p:nvPicPr>
          <p:cNvPr id="11" name="Grafik 10">
            <a:extLst>
              <a:ext uri="{FF2B5EF4-FFF2-40B4-BE49-F238E27FC236}">
                <a16:creationId xmlns:a16="http://schemas.microsoft.com/office/drawing/2014/main" id="{35A530F9-949E-4345-A166-61A8C09D58D7}"/>
              </a:ext>
            </a:extLst>
          </p:cNvPr>
          <p:cNvPicPr>
            <a:picLocks noChangeAspect="1"/>
          </p:cNvPicPr>
          <p:nvPr userDrawn="1"/>
        </p:nvPicPr>
        <p:blipFill>
          <a:blip r:embed="rId4"/>
          <a:stretch>
            <a:fillRect/>
          </a:stretch>
        </p:blipFill>
        <p:spPr>
          <a:xfrm>
            <a:off x="10722809" y="4654752"/>
            <a:ext cx="1261981" cy="2066723"/>
          </a:xfrm>
          <a:prstGeom prst="rect">
            <a:avLst/>
          </a:prstGeom>
        </p:spPr>
      </p:pic>
      <p:pic>
        <p:nvPicPr>
          <p:cNvPr id="12" name="Grafik 11">
            <a:extLst>
              <a:ext uri="{FF2B5EF4-FFF2-40B4-BE49-F238E27FC236}">
                <a16:creationId xmlns:a16="http://schemas.microsoft.com/office/drawing/2014/main" id="{B258F1E3-BD09-4407-ABEB-F700C22B500E}"/>
              </a:ext>
            </a:extLst>
          </p:cNvPr>
          <p:cNvPicPr>
            <a:picLocks noChangeAspect="1"/>
          </p:cNvPicPr>
          <p:nvPr userDrawn="1"/>
        </p:nvPicPr>
        <p:blipFill>
          <a:blip r:embed="rId5"/>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E9D48EC5-98AA-4AC6-B41F-53CCEFD871BA}"/>
              </a:ext>
            </a:extLst>
          </p:cNvPr>
          <p:cNvPicPr>
            <a:picLocks noChangeAspect="1"/>
          </p:cNvPicPr>
          <p:nvPr userDrawn="1"/>
        </p:nvPicPr>
        <p:blipFill>
          <a:blip r:embed="rId6">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4577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11BB2-76F9-402F-BC77-BBC7A0B9FEEB}"/>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6">
                    <a:lumMod val="50000"/>
                  </a:schemeClr>
                </a:solidFill>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1435685A-2445-4A92-9AFF-783C9B6A4BB8}"/>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id="{B838E649-87D6-4BBC-AC64-34F6BE68D5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DC8AD52A-0353-42D1-BE92-231DFC126BC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8019BC23-866F-438A-BA9C-E51EA2EEC560}"/>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54BE46E3-0A7F-4501-BF36-E6C3199077C7}"/>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0493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6FCD56-5D43-4DA2-9833-E591851AE1DB}"/>
              </a:ext>
            </a:extLst>
          </p:cNvPr>
          <p:cNvSpPr>
            <a:spLocks noGrp="1"/>
          </p:cNvSpPr>
          <p:nvPr>
            <p:ph sz="half" idx="1"/>
          </p:nvPr>
        </p:nvSpPr>
        <p:spPr>
          <a:xfrm>
            <a:off x="838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940B3EF-D822-409F-8356-1F4E246D5207}"/>
              </a:ext>
            </a:extLst>
          </p:cNvPr>
          <p:cNvSpPr>
            <a:spLocks noGrp="1"/>
          </p:cNvSpPr>
          <p:nvPr>
            <p:ph sz="half" idx="2"/>
          </p:nvPr>
        </p:nvSpPr>
        <p:spPr>
          <a:xfrm>
            <a:off x="6172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9" name="Fußzeilenplatzhalter 4">
            <a:extLst>
              <a:ext uri="{FF2B5EF4-FFF2-40B4-BE49-F238E27FC236}">
                <a16:creationId xmlns:a16="http://schemas.microsoft.com/office/drawing/2014/main" id="{C93B79FC-C5AB-4CC2-BC15-55A0305A5594}"/>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0" name="Foliennummernplatzhalter 5">
            <a:extLst>
              <a:ext uri="{FF2B5EF4-FFF2-40B4-BE49-F238E27FC236}">
                <a16:creationId xmlns:a16="http://schemas.microsoft.com/office/drawing/2014/main" id="{91D7819E-3027-4FB4-ADB3-0E5F9D5C115D}"/>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1" name="Grafik 10">
            <a:extLst>
              <a:ext uri="{FF2B5EF4-FFF2-40B4-BE49-F238E27FC236}">
                <a16:creationId xmlns:a16="http://schemas.microsoft.com/office/drawing/2014/main" id="{FE8FC566-31BD-4D01-A910-FF72D1A3374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2" name="Grafik 11">
            <a:extLst>
              <a:ext uri="{FF2B5EF4-FFF2-40B4-BE49-F238E27FC236}">
                <a16:creationId xmlns:a16="http://schemas.microsoft.com/office/drawing/2014/main" id="{D66CF06B-2702-46DE-9C9A-CCB31D77ACFD}"/>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3" name="Titel 1">
            <a:extLst>
              <a:ext uri="{FF2B5EF4-FFF2-40B4-BE49-F238E27FC236}">
                <a16:creationId xmlns:a16="http://schemas.microsoft.com/office/drawing/2014/main" id="{487E7424-3A53-4309-824D-06A397BB5E6E}"/>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9414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F472706-260F-46FF-88D6-7A6EAD29D249}"/>
              </a:ext>
            </a:extLst>
          </p:cNvPr>
          <p:cNvSpPr>
            <a:spLocks noGrp="1"/>
          </p:cNvSpPr>
          <p:nvPr>
            <p:ph type="body" idx="1"/>
          </p:nvPr>
        </p:nvSpPr>
        <p:spPr>
          <a:xfrm>
            <a:off x="839788" y="19273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ED4305A-1B51-4688-805F-B59FCD4B36BF}"/>
              </a:ext>
            </a:extLst>
          </p:cNvPr>
          <p:cNvSpPr>
            <a:spLocks noGrp="1"/>
          </p:cNvSpPr>
          <p:nvPr>
            <p:ph sz="half" idx="2"/>
          </p:nvPr>
        </p:nvSpPr>
        <p:spPr>
          <a:xfrm>
            <a:off x="839788" y="2760785"/>
            <a:ext cx="5157787" cy="34288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a:extLst>
              <a:ext uri="{FF2B5EF4-FFF2-40B4-BE49-F238E27FC236}">
                <a16:creationId xmlns:a16="http://schemas.microsoft.com/office/drawing/2014/main" id="{617313B5-1C80-416E-B8BD-18A82414DA20}"/>
              </a:ext>
            </a:extLst>
          </p:cNvPr>
          <p:cNvSpPr>
            <a:spLocks noGrp="1"/>
          </p:cNvSpPr>
          <p:nvPr>
            <p:ph type="body" sz="quarter" idx="3"/>
          </p:nvPr>
        </p:nvSpPr>
        <p:spPr>
          <a:xfrm>
            <a:off x="6172200" y="1927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21AABFF-B949-4085-AF62-DCC72D3C7897}"/>
              </a:ext>
            </a:extLst>
          </p:cNvPr>
          <p:cNvSpPr>
            <a:spLocks noGrp="1"/>
          </p:cNvSpPr>
          <p:nvPr>
            <p:ph sz="quarter" idx="4"/>
          </p:nvPr>
        </p:nvSpPr>
        <p:spPr>
          <a:xfrm>
            <a:off x="6172200" y="2760785"/>
            <a:ext cx="5183188" cy="34288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Fußzeilenplatzhalter 4">
            <a:extLst>
              <a:ext uri="{FF2B5EF4-FFF2-40B4-BE49-F238E27FC236}">
                <a16:creationId xmlns:a16="http://schemas.microsoft.com/office/drawing/2014/main" id="{A42D168D-DDE7-4780-9CAA-E19B1ECF68B3}"/>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1" name="Foliennummernplatzhalter 5">
            <a:extLst>
              <a:ext uri="{FF2B5EF4-FFF2-40B4-BE49-F238E27FC236}">
                <a16:creationId xmlns:a16="http://schemas.microsoft.com/office/drawing/2014/main" id="{C008A745-A31F-49B9-B114-C9DD4D071F0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2" name="Grafik 11">
            <a:extLst>
              <a:ext uri="{FF2B5EF4-FFF2-40B4-BE49-F238E27FC236}">
                <a16:creationId xmlns:a16="http://schemas.microsoft.com/office/drawing/2014/main" id="{23CAC6E1-BC5D-4D55-AD86-4BCD7F81E1D6}"/>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7AFBEF71-D006-4072-A435-E15AE8A61758}"/>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4" name="Titel 1">
            <a:extLst>
              <a:ext uri="{FF2B5EF4-FFF2-40B4-BE49-F238E27FC236}">
                <a16:creationId xmlns:a16="http://schemas.microsoft.com/office/drawing/2014/main" id="{C3784A06-0A99-4F2C-B5FB-F68C2068FDA7}"/>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5469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ußzeilenplatzhalter 4">
            <a:extLst>
              <a:ext uri="{FF2B5EF4-FFF2-40B4-BE49-F238E27FC236}">
                <a16:creationId xmlns:a16="http://schemas.microsoft.com/office/drawing/2014/main" id="{681654F2-4F27-485D-A601-5B202684E049}"/>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7" name="Foliennummernplatzhalter 5">
            <a:extLst>
              <a:ext uri="{FF2B5EF4-FFF2-40B4-BE49-F238E27FC236}">
                <a16:creationId xmlns:a16="http://schemas.microsoft.com/office/drawing/2014/main" id="{EFE6F398-D159-4239-941A-8973704E9B0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8" name="Grafik 7">
            <a:extLst>
              <a:ext uri="{FF2B5EF4-FFF2-40B4-BE49-F238E27FC236}">
                <a16:creationId xmlns:a16="http://schemas.microsoft.com/office/drawing/2014/main" id="{943FC2C2-19E0-4388-82ED-5DBD24835748}"/>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9" name="Grafik 8">
            <a:extLst>
              <a:ext uri="{FF2B5EF4-FFF2-40B4-BE49-F238E27FC236}">
                <a16:creationId xmlns:a16="http://schemas.microsoft.com/office/drawing/2014/main" id="{51EDBD7F-A7EE-49CA-BC8D-B1AA1ACCAA46}"/>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0" name="Titel 1">
            <a:extLst>
              <a:ext uri="{FF2B5EF4-FFF2-40B4-BE49-F238E27FC236}">
                <a16:creationId xmlns:a16="http://schemas.microsoft.com/office/drawing/2014/main" id="{6876B62E-6AEE-4CAD-8F8E-78F96C57C663}"/>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4701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C94903F-5C70-4343-9CC2-E998760FF0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8D043E1E-B844-48F6-8796-EEF35FA04D2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AB50F8FA-91F4-4F18-8816-096E1335B49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8" name="Grafik 7">
            <a:extLst>
              <a:ext uri="{FF2B5EF4-FFF2-40B4-BE49-F238E27FC236}">
                <a16:creationId xmlns:a16="http://schemas.microsoft.com/office/drawing/2014/main" id="{2551C8DC-B12A-4C9A-B0D9-27DD9BB1B930}"/>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2023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613CF-B3E1-427E-A515-EA55E59E988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46921483-779E-4028-B2F3-A816B9FF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0C72F6A4-C58A-46F6-9248-F7318B33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EBAA8234-BBCA-4E53-8A4D-DF98644A6201}"/>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69377784-50E3-49EA-AEAB-475E3C03360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64A31DDE-F11E-4863-8FB8-7548DF935E6D}"/>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373CCC55-B19C-4F0B-86A4-81F030F5075A}"/>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98446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FEF7-F6C3-438A-9593-DE31F1583AE8}"/>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3D18AB48-F3C8-410F-A489-84D29FFAD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D90BFE8-2649-402B-92E5-F2523A2C2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97EA9D0F-3822-40C7-B1F0-C9100FEBA02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006B9375-7CD7-4ED6-A7D0-6F0E19CF2B4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1248D132-36CF-4BE7-BE4C-E3B846EB4A5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816D1C34-BDC5-451E-9CF6-2DEEE3FF106C}"/>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408483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3B11F6D-52D7-4CB6-93E4-B54013B466B2}"/>
              </a:ext>
            </a:extLst>
          </p:cNvPr>
          <p:cNvSpPr>
            <a:spLocks noGrp="1"/>
          </p:cNvSpPr>
          <p:nvPr>
            <p:ph type="body" idx="1"/>
          </p:nvPr>
        </p:nvSpPr>
        <p:spPr>
          <a:xfrm>
            <a:off x="838200" y="1885615"/>
            <a:ext cx="10515600" cy="429134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E42D5378-6258-4B6F-B11A-78AA2B61A05B}"/>
              </a:ext>
            </a:extLst>
          </p:cNvPr>
          <p:cNvSpPr>
            <a:spLocks noGrp="1"/>
          </p:cNvSpPr>
          <p:nvPr>
            <p:ph type="ftr" sz="quarter" idx="3"/>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141FC1AB-66F4-4E8B-9B2B-DA9968315944}"/>
              </a:ext>
            </a:extLst>
          </p:cNvPr>
          <p:cNvSpPr>
            <a:spLocks noGrp="1"/>
          </p:cNvSpPr>
          <p:nvPr>
            <p:ph type="sldNum" sz="quarter" idx="4"/>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DFF83FA-8615-4B7E-88FB-4DD77718DA68}"/>
              </a:ext>
            </a:extLst>
          </p:cNvPr>
          <p:cNvPicPr>
            <a:picLocks noChangeAspect="1"/>
          </p:cNvPicPr>
          <p:nvPr userDrawn="1"/>
        </p:nvPicPr>
        <p:blipFill>
          <a:blip r:embed="rId13"/>
          <a:stretch>
            <a:fillRect/>
          </a:stretch>
        </p:blipFill>
        <p:spPr>
          <a:xfrm>
            <a:off x="207209" y="77909"/>
            <a:ext cx="1261981" cy="2383743"/>
          </a:xfrm>
          <a:prstGeom prst="rect">
            <a:avLst/>
          </a:prstGeom>
        </p:spPr>
      </p:pic>
      <p:pic>
        <p:nvPicPr>
          <p:cNvPr id="10" name="Grafik 9">
            <a:extLst>
              <a:ext uri="{FF2B5EF4-FFF2-40B4-BE49-F238E27FC236}">
                <a16:creationId xmlns:a16="http://schemas.microsoft.com/office/drawing/2014/main" id="{EE3FDB92-B423-4485-B19A-600B28A27E29}"/>
              </a:ext>
            </a:extLst>
          </p:cNvPr>
          <p:cNvPicPr>
            <a:picLocks noChangeAspect="1"/>
          </p:cNvPicPr>
          <p:nvPr userDrawn="1"/>
        </p:nvPicPr>
        <p:blipFill>
          <a:blip r:embed="rId14"/>
          <a:stretch>
            <a:fillRect/>
          </a:stretch>
        </p:blipFill>
        <p:spPr>
          <a:xfrm>
            <a:off x="10722809" y="4654752"/>
            <a:ext cx="1261981" cy="2066723"/>
          </a:xfrm>
          <a:prstGeom prst="rect">
            <a:avLst/>
          </a:prstGeom>
        </p:spPr>
      </p:pic>
      <p:pic>
        <p:nvPicPr>
          <p:cNvPr id="11" name="Grafik 10">
            <a:extLst>
              <a:ext uri="{FF2B5EF4-FFF2-40B4-BE49-F238E27FC236}">
                <a16:creationId xmlns:a16="http://schemas.microsoft.com/office/drawing/2014/main" id="{1A9395DE-6C48-4068-9948-7D2EDE95D3BB}"/>
              </a:ext>
            </a:extLst>
          </p:cNvPr>
          <p:cNvPicPr>
            <a:picLocks noChangeAspect="1"/>
          </p:cNvPicPr>
          <p:nvPr userDrawn="1"/>
        </p:nvPicPr>
        <p:blipFill>
          <a:blip r:embed="rId15"/>
          <a:stretch>
            <a:fillRect/>
          </a:stretch>
        </p:blipFill>
        <p:spPr>
          <a:xfrm>
            <a:off x="6406642" y="6081468"/>
            <a:ext cx="457240" cy="280440"/>
          </a:xfrm>
          <a:prstGeom prst="rect">
            <a:avLst/>
          </a:prstGeom>
        </p:spPr>
      </p:pic>
      <p:pic>
        <p:nvPicPr>
          <p:cNvPr id="12" name="Grafik 11">
            <a:extLst>
              <a:ext uri="{FF2B5EF4-FFF2-40B4-BE49-F238E27FC236}">
                <a16:creationId xmlns:a16="http://schemas.microsoft.com/office/drawing/2014/main" id="{BE372C91-AA91-46FD-9AE8-31E494B7BFFD}"/>
              </a:ext>
            </a:extLst>
          </p:cNvPr>
          <p:cNvPicPr>
            <a:picLocks noChangeAspect="1"/>
          </p:cNvPicPr>
          <p:nvPr userDrawn="1"/>
        </p:nvPicPr>
        <p:blipFill>
          <a:blip r:embed="rId16"/>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F8C04AD3-46B0-49DE-89A3-3E92138E36F2}"/>
              </a:ext>
            </a:extLst>
          </p:cNvPr>
          <p:cNvPicPr>
            <a:picLocks noChangeAspect="1"/>
          </p:cNvPicPr>
          <p:nvPr userDrawn="1"/>
        </p:nvPicPr>
        <p:blipFill>
          <a:blip r:embed="rId17">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8787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80EF4-04DD-4E91-9C43-4A162B968638}"/>
              </a:ext>
            </a:extLst>
          </p:cNvPr>
          <p:cNvSpPr>
            <a:spLocks noGrp="1"/>
          </p:cNvSpPr>
          <p:nvPr>
            <p:ph type="ctrTitle"/>
          </p:nvPr>
        </p:nvSpPr>
        <p:spPr/>
        <p:txBody>
          <a:bodyPr/>
          <a:lstStyle/>
          <a:p>
            <a:r>
              <a:rPr lang="de-AT" dirty="0"/>
              <a:t>Teaching/Learning </a:t>
            </a:r>
            <a:r>
              <a:rPr lang="de-AT" dirty="0" err="1"/>
              <a:t>Strategies</a:t>
            </a:r>
            <a:endParaRPr lang="de-AT" dirty="0"/>
          </a:p>
        </p:txBody>
      </p:sp>
      <p:sp>
        <p:nvSpPr>
          <p:cNvPr id="4" name="Fußzeilenplatzhalter 3">
            <a:extLst>
              <a:ext uri="{FF2B5EF4-FFF2-40B4-BE49-F238E27FC236}">
                <a16:creationId xmlns:a16="http://schemas.microsoft.com/office/drawing/2014/main" id="{12BA7CF0-2615-4E03-9737-3BEAB8E00EFE}"/>
              </a:ext>
            </a:extLst>
          </p:cNvPr>
          <p:cNvSpPr>
            <a:spLocks noGrp="1"/>
          </p:cNvSpPr>
          <p:nvPr>
            <p:ph type="ftr" sz="quarter" idx="11"/>
          </p:nvPr>
        </p:nvSpPr>
        <p:spPr/>
        <p:txBody>
          <a:bodyPr/>
          <a:lstStyle/>
          <a:p>
            <a:r>
              <a:rPr lang="en-GB" dirty="0"/>
              <a:t>KA2-Project 2016-1-AT01-KA201-016794</a:t>
            </a:r>
            <a:endParaRPr lang="de-AT" dirty="0"/>
          </a:p>
        </p:txBody>
      </p:sp>
      <p:sp>
        <p:nvSpPr>
          <p:cNvPr id="5" name="Foliennummernplatzhalter 4">
            <a:extLst>
              <a:ext uri="{FF2B5EF4-FFF2-40B4-BE49-F238E27FC236}">
                <a16:creationId xmlns:a16="http://schemas.microsoft.com/office/drawing/2014/main" id="{D070BAB7-DCB2-4B64-98D4-0C920A3D5789}"/>
              </a:ext>
            </a:extLst>
          </p:cNvPr>
          <p:cNvSpPr>
            <a:spLocks noGrp="1"/>
          </p:cNvSpPr>
          <p:nvPr>
            <p:ph type="sldNum" sz="quarter" idx="12"/>
          </p:nvPr>
        </p:nvSpPr>
        <p:spPr/>
        <p:txBody>
          <a:bodyPr/>
          <a:lstStyle/>
          <a:p>
            <a:fld id="{8B44F962-17F4-4193-8DD0-20201EFDB343}" type="slidenum">
              <a:rPr lang="de-AT" smtClean="0"/>
              <a:pPr/>
              <a:t>1</a:t>
            </a:fld>
            <a:endParaRPr lang="de-AT" dirty="0"/>
          </a:p>
        </p:txBody>
      </p:sp>
    </p:spTree>
    <p:extLst>
      <p:ext uri="{BB962C8B-B14F-4D97-AF65-F5344CB8AC3E}">
        <p14:creationId xmlns:p14="http://schemas.microsoft.com/office/powerpoint/2010/main" val="7521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04150-6D23-4BCB-91B5-7B220FC90D17}"/>
              </a:ext>
            </a:extLst>
          </p:cNvPr>
          <p:cNvSpPr>
            <a:spLocks noGrp="1"/>
          </p:cNvSpPr>
          <p:nvPr>
            <p:ph type="title"/>
          </p:nvPr>
        </p:nvSpPr>
        <p:spPr/>
        <p:txBody>
          <a:bodyPr/>
          <a:lstStyle/>
          <a:p>
            <a:r>
              <a:rPr lang="en-US" dirty="0"/>
              <a:t>Dividing students into classes in third school week</a:t>
            </a:r>
            <a:endParaRPr lang="de-AT" dirty="0"/>
          </a:p>
        </p:txBody>
      </p:sp>
      <p:pic>
        <p:nvPicPr>
          <p:cNvPr id="6" name="Inhaltsplatzhalter 5">
            <a:extLst>
              <a:ext uri="{FF2B5EF4-FFF2-40B4-BE49-F238E27FC236}">
                <a16:creationId xmlns:a16="http://schemas.microsoft.com/office/drawing/2014/main" id="{CB8CA33C-EAAD-4AB4-A825-46F68F4BE31C}"/>
              </a:ext>
            </a:extLst>
          </p:cNvPr>
          <p:cNvPicPr>
            <a:picLocks noGrp="1" noChangeAspect="1"/>
          </p:cNvPicPr>
          <p:nvPr>
            <p:ph idx="1"/>
          </p:nvPr>
        </p:nvPicPr>
        <p:blipFill>
          <a:blip r:embed="rId2"/>
          <a:stretch>
            <a:fillRect/>
          </a:stretch>
        </p:blipFill>
        <p:spPr>
          <a:xfrm>
            <a:off x="4120663" y="1506914"/>
            <a:ext cx="4613030" cy="4560904"/>
          </a:xfrm>
          <a:prstGeom prst="rect">
            <a:avLst/>
          </a:prstGeom>
        </p:spPr>
      </p:pic>
      <p:sp>
        <p:nvSpPr>
          <p:cNvPr id="4" name="Fußzeilenplatzhalter 3">
            <a:extLst>
              <a:ext uri="{FF2B5EF4-FFF2-40B4-BE49-F238E27FC236}">
                <a16:creationId xmlns:a16="http://schemas.microsoft.com/office/drawing/2014/main" id="{1FDD1891-E299-40ED-BAF9-5006BE2BA538}"/>
              </a:ext>
            </a:extLst>
          </p:cNvPr>
          <p:cNvSpPr>
            <a:spLocks noGrp="1"/>
          </p:cNvSpPr>
          <p:nvPr>
            <p:ph type="ftr" sz="quarter" idx="11"/>
          </p:nvPr>
        </p:nvSpPr>
        <p:spPr>
          <a:xfrm>
            <a:off x="1078524" y="6276181"/>
            <a:ext cx="4402014" cy="365125"/>
          </a:xfrm>
        </p:spPr>
        <p:txBody>
          <a:bodyPr/>
          <a:lstStyle/>
          <a:p>
            <a:r>
              <a:rPr lang="en-US" dirty="0"/>
              <a:t>Class structure and design of learning spaces </a:t>
            </a:r>
            <a:endParaRPr lang="de-AT" dirty="0"/>
          </a:p>
          <a:p>
            <a:endParaRPr lang="de-AT" dirty="0"/>
          </a:p>
        </p:txBody>
      </p:sp>
      <p:sp>
        <p:nvSpPr>
          <p:cNvPr id="5" name="Foliennummernplatzhalter 4">
            <a:extLst>
              <a:ext uri="{FF2B5EF4-FFF2-40B4-BE49-F238E27FC236}">
                <a16:creationId xmlns:a16="http://schemas.microsoft.com/office/drawing/2014/main" id="{B1C2BC6F-474D-4367-BA99-0B6163742F59}"/>
              </a:ext>
            </a:extLst>
          </p:cNvPr>
          <p:cNvSpPr>
            <a:spLocks noGrp="1"/>
          </p:cNvSpPr>
          <p:nvPr>
            <p:ph type="sldNum" sz="quarter" idx="12"/>
          </p:nvPr>
        </p:nvSpPr>
        <p:spPr/>
        <p:txBody>
          <a:bodyPr/>
          <a:lstStyle/>
          <a:p>
            <a:fld id="{8B44F962-17F4-4193-8DD0-20201EFDB343}" type="slidenum">
              <a:rPr lang="de-AT" smtClean="0"/>
              <a:pPr/>
              <a:t>10</a:t>
            </a:fld>
            <a:endParaRPr lang="de-AT" dirty="0"/>
          </a:p>
        </p:txBody>
      </p:sp>
    </p:spTree>
    <p:extLst>
      <p:ext uri="{BB962C8B-B14F-4D97-AF65-F5344CB8AC3E}">
        <p14:creationId xmlns:p14="http://schemas.microsoft.com/office/powerpoint/2010/main" val="370353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49E20-40DC-44A9-B1C6-DE4454EB83CF}"/>
              </a:ext>
            </a:extLst>
          </p:cNvPr>
          <p:cNvSpPr>
            <a:spLocks noGrp="1"/>
          </p:cNvSpPr>
          <p:nvPr>
            <p:ph type="title"/>
          </p:nvPr>
        </p:nvSpPr>
        <p:spPr/>
        <p:txBody>
          <a:bodyPr/>
          <a:lstStyle/>
          <a:p>
            <a:r>
              <a:rPr lang="en-US" dirty="0"/>
              <a:t>Dividing students into classes in third school week</a:t>
            </a:r>
            <a:endParaRPr lang="de-AT" dirty="0"/>
          </a:p>
        </p:txBody>
      </p:sp>
      <p:sp>
        <p:nvSpPr>
          <p:cNvPr id="3" name="Inhaltsplatzhalter 2">
            <a:extLst>
              <a:ext uri="{FF2B5EF4-FFF2-40B4-BE49-F238E27FC236}">
                <a16:creationId xmlns:a16="http://schemas.microsoft.com/office/drawing/2014/main" id="{14A0D0E1-F60F-4729-B3EB-E5BB47FABB65}"/>
              </a:ext>
            </a:extLst>
          </p:cNvPr>
          <p:cNvSpPr>
            <a:spLocks noGrp="1"/>
          </p:cNvSpPr>
          <p:nvPr>
            <p:ph idx="1"/>
          </p:nvPr>
        </p:nvSpPr>
        <p:spPr/>
        <p:txBody>
          <a:bodyPr/>
          <a:lstStyle/>
          <a:p>
            <a:r>
              <a:rPr lang="en-US" dirty="0"/>
              <a:t>At the end of these two weeks, each student writes the names of two students they would like to be in a class with on a piece of paper. The school management promises to take these into account and guarantees every student will be in a class which at least one of the mentioned persons. </a:t>
            </a:r>
            <a:endParaRPr lang="de-AT" dirty="0"/>
          </a:p>
          <a:p>
            <a:endParaRPr lang="de-AT" dirty="0"/>
          </a:p>
        </p:txBody>
      </p:sp>
      <p:sp>
        <p:nvSpPr>
          <p:cNvPr id="4" name="Fußzeilenplatzhalter 3">
            <a:extLst>
              <a:ext uri="{FF2B5EF4-FFF2-40B4-BE49-F238E27FC236}">
                <a16:creationId xmlns:a16="http://schemas.microsoft.com/office/drawing/2014/main" id="{570778B0-FE73-4164-B5E4-062D86AC49A6}"/>
              </a:ext>
            </a:extLst>
          </p:cNvPr>
          <p:cNvSpPr>
            <a:spLocks noGrp="1"/>
          </p:cNvSpPr>
          <p:nvPr>
            <p:ph type="ftr" sz="quarter" idx="11"/>
          </p:nvPr>
        </p:nvSpPr>
        <p:spPr>
          <a:xfrm>
            <a:off x="1078524" y="6276181"/>
            <a:ext cx="4378568" cy="365125"/>
          </a:xfrm>
        </p:spPr>
        <p:txBody>
          <a:bodyPr/>
          <a:lstStyle/>
          <a:p>
            <a:r>
              <a:rPr lang="en-US" dirty="0"/>
              <a:t>Class structure and design of learning spaces </a:t>
            </a:r>
            <a:endParaRPr lang="de-AT" dirty="0"/>
          </a:p>
          <a:p>
            <a:endParaRPr lang="de-AT" dirty="0"/>
          </a:p>
        </p:txBody>
      </p:sp>
      <p:sp>
        <p:nvSpPr>
          <p:cNvPr id="5" name="Foliennummernplatzhalter 4">
            <a:extLst>
              <a:ext uri="{FF2B5EF4-FFF2-40B4-BE49-F238E27FC236}">
                <a16:creationId xmlns:a16="http://schemas.microsoft.com/office/drawing/2014/main" id="{E1932071-AB79-47D5-AD0D-D5E824117106}"/>
              </a:ext>
            </a:extLst>
          </p:cNvPr>
          <p:cNvSpPr>
            <a:spLocks noGrp="1"/>
          </p:cNvSpPr>
          <p:nvPr>
            <p:ph type="sldNum" sz="quarter" idx="12"/>
          </p:nvPr>
        </p:nvSpPr>
        <p:spPr/>
        <p:txBody>
          <a:bodyPr/>
          <a:lstStyle/>
          <a:p>
            <a:fld id="{8B44F962-17F4-4193-8DD0-20201EFDB343}" type="slidenum">
              <a:rPr lang="de-AT" smtClean="0"/>
              <a:pPr/>
              <a:t>11</a:t>
            </a:fld>
            <a:endParaRPr lang="de-AT" dirty="0"/>
          </a:p>
        </p:txBody>
      </p:sp>
    </p:spTree>
    <p:extLst>
      <p:ext uri="{BB962C8B-B14F-4D97-AF65-F5344CB8AC3E}">
        <p14:creationId xmlns:p14="http://schemas.microsoft.com/office/powerpoint/2010/main" val="286806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BE04-F456-49D8-A26E-9C689E355CD2}"/>
              </a:ext>
            </a:extLst>
          </p:cNvPr>
          <p:cNvSpPr>
            <a:spLocks noGrp="1"/>
          </p:cNvSpPr>
          <p:nvPr>
            <p:ph type="title"/>
          </p:nvPr>
        </p:nvSpPr>
        <p:spPr/>
        <p:txBody>
          <a:bodyPr/>
          <a:lstStyle/>
          <a:p>
            <a:r>
              <a:rPr lang="de-AT" dirty="0" err="1"/>
              <a:t>Make</a:t>
            </a:r>
            <a:r>
              <a:rPr lang="de-AT" dirty="0"/>
              <a:t> </a:t>
            </a:r>
            <a:r>
              <a:rPr lang="de-AT" dirty="0" err="1"/>
              <a:t>yourself</a:t>
            </a:r>
            <a:r>
              <a:rPr lang="de-AT" dirty="0"/>
              <a:t> </a:t>
            </a:r>
            <a:r>
              <a:rPr lang="de-AT" dirty="0" err="1"/>
              <a:t>familiar</a:t>
            </a:r>
            <a:r>
              <a:rPr lang="de-AT" dirty="0"/>
              <a:t> </a:t>
            </a:r>
            <a:r>
              <a:rPr lang="de-AT" dirty="0" err="1"/>
              <a:t>with</a:t>
            </a:r>
            <a:r>
              <a:rPr lang="de-AT" dirty="0"/>
              <a:t> different </a:t>
            </a:r>
            <a:r>
              <a:rPr lang="de-AT" dirty="0" err="1"/>
              <a:t>methods</a:t>
            </a:r>
            <a:r>
              <a:rPr lang="de-AT" dirty="0"/>
              <a:t> </a:t>
            </a:r>
            <a:r>
              <a:rPr lang="de-AT" dirty="0" err="1"/>
              <a:t>you</a:t>
            </a:r>
            <a:r>
              <a:rPr lang="de-AT" dirty="0"/>
              <a:t> </a:t>
            </a:r>
            <a:r>
              <a:rPr lang="de-AT" dirty="0" err="1"/>
              <a:t>can</a:t>
            </a:r>
            <a:r>
              <a:rPr lang="de-AT" dirty="0"/>
              <a:t> </a:t>
            </a:r>
            <a:r>
              <a:rPr lang="de-AT" dirty="0" err="1"/>
              <a:t>use</a:t>
            </a:r>
            <a:r>
              <a:rPr lang="de-AT" dirty="0"/>
              <a:t> </a:t>
            </a:r>
            <a:r>
              <a:rPr lang="de-AT" dirty="0" err="1"/>
              <a:t>for</a:t>
            </a:r>
            <a:r>
              <a:rPr lang="de-AT" dirty="0"/>
              <a:t> </a:t>
            </a:r>
            <a:r>
              <a:rPr lang="de-AT" dirty="0" err="1"/>
              <a:t>creating</a:t>
            </a:r>
            <a:r>
              <a:rPr lang="de-AT" dirty="0"/>
              <a:t> „</a:t>
            </a:r>
            <a:r>
              <a:rPr lang="en-US" dirty="0"/>
              <a:t>days of getting to know each other</a:t>
            </a:r>
            <a:r>
              <a:rPr lang="de-AT" dirty="0"/>
              <a:t>“ </a:t>
            </a:r>
            <a:r>
              <a:rPr lang="de-AT" dirty="0" err="1"/>
              <a:t>for</a:t>
            </a:r>
            <a:r>
              <a:rPr lang="de-AT" dirty="0"/>
              <a:t> </a:t>
            </a:r>
            <a:r>
              <a:rPr lang="de-AT" dirty="0" err="1"/>
              <a:t>your</a:t>
            </a:r>
            <a:r>
              <a:rPr lang="de-AT" dirty="0"/>
              <a:t> </a:t>
            </a:r>
            <a:r>
              <a:rPr lang="de-AT" dirty="0" err="1"/>
              <a:t>students</a:t>
            </a:r>
            <a:endParaRPr lang="de-AT" dirty="0"/>
          </a:p>
        </p:txBody>
      </p:sp>
      <p:sp>
        <p:nvSpPr>
          <p:cNvPr id="3" name="Inhaltsplatzhalter 2">
            <a:extLst>
              <a:ext uri="{FF2B5EF4-FFF2-40B4-BE49-F238E27FC236}">
                <a16:creationId xmlns:a16="http://schemas.microsoft.com/office/drawing/2014/main" id="{1370CE1D-811C-49A8-B06E-A86DC7062244}"/>
              </a:ext>
            </a:extLst>
          </p:cNvPr>
          <p:cNvSpPr>
            <a:spLocks noGrp="1"/>
          </p:cNvSpPr>
          <p:nvPr>
            <p:ph idx="1"/>
          </p:nvPr>
        </p:nvSpPr>
        <p:spPr>
          <a:xfrm>
            <a:off x="838200" y="2922494"/>
            <a:ext cx="10515600" cy="3254468"/>
          </a:xfrm>
        </p:spPr>
        <p:txBody>
          <a:bodyPr/>
          <a:lstStyle/>
          <a:p>
            <a:r>
              <a:rPr lang="de-AT" dirty="0"/>
              <a:t>Search </a:t>
            </a:r>
            <a:r>
              <a:rPr lang="de-AT" dirty="0" err="1"/>
              <a:t>our</a:t>
            </a:r>
            <a:r>
              <a:rPr lang="de-AT" dirty="0"/>
              <a:t> </a:t>
            </a:r>
            <a:r>
              <a:rPr lang="de-AT" dirty="0" err="1"/>
              <a:t>methods</a:t>
            </a:r>
            <a:r>
              <a:rPr lang="de-AT" dirty="0"/>
              <a:t> </a:t>
            </a:r>
            <a:r>
              <a:rPr lang="de-AT" dirty="0" err="1"/>
              <a:t>database</a:t>
            </a:r>
            <a:r>
              <a:rPr lang="de-AT" dirty="0"/>
              <a:t> </a:t>
            </a:r>
            <a:r>
              <a:rPr lang="de-AT" dirty="0" err="1"/>
              <a:t>for</a:t>
            </a:r>
            <a:r>
              <a:rPr lang="de-AT" dirty="0"/>
              <a:t> </a:t>
            </a:r>
            <a:r>
              <a:rPr lang="de-AT" dirty="0" err="1"/>
              <a:t>the</a:t>
            </a:r>
            <a:r>
              <a:rPr lang="de-AT" dirty="0"/>
              <a:t> </a:t>
            </a:r>
            <a:r>
              <a:rPr lang="de-AT" dirty="0" err="1"/>
              <a:t>following</a:t>
            </a:r>
            <a:r>
              <a:rPr lang="de-AT" dirty="0"/>
              <a:t> </a:t>
            </a:r>
            <a:r>
              <a:rPr lang="de-AT" dirty="0" err="1"/>
              <a:t>activies</a:t>
            </a:r>
            <a:r>
              <a:rPr lang="de-AT" dirty="0"/>
              <a:t>:</a:t>
            </a:r>
          </a:p>
          <a:p>
            <a:pPr lvl="1"/>
            <a:r>
              <a:rPr lang="en-US" dirty="0"/>
              <a:t>Coffee Morning (concentric circles)</a:t>
            </a:r>
          </a:p>
          <a:p>
            <a:pPr lvl="1"/>
            <a:r>
              <a:rPr lang="en-US" dirty="0"/>
              <a:t>Speech Chain </a:t>
            </a:r>
            <a:endParaRPr lang="de-AT" dirty="0"/>
          </a:p>
        </p:txBody>
      </p:sp>
      <p:sp>
        <p:nvSpPr>
          <p:cNvPr id="4" name="Fußzeilenplatzhalter 3">
            <a:extLst>
              <a:ext uri="{FF2B5EF4-FFF2-40B4-BE49-F238E27FC236}">
                <a16:creationId xmlns:a16="http://schemas.microsoft.com/office/drawing/2014/main" id="{D05A5D49-169A-450C-9462-7F5FC589E993}"/>
              </a:ext>
            </a:extLst>
          </p:cNvPr>
          <p:cNvSpPr>
            <a:spLocks noGrp="1"/>
          </p:cNvSpPr>
          <p:nvPr>
            <p:ph type="ftr" sz="quarter" idx="11"/>
          </p:nvPr>
        </p:nvSpPr>
        <p:spPr/>
        <p:txBody>
          <a:bodyPr/>
          <a:lstStyle/>
          <a:p>
            <a:r>
              <a:rPr lang="de-AT" dirty="0"/>
              <a:t>Self-</a:t>
            </a:r>
            <a:r>
              <a:rPr lang="de-AT" dirty="0" err="1"/>
              <a:t>study</a:t>
            </a:r>
            <a:endParaRPr lang="de-AT" dirty="0"/>
          </a:p>
        </p:txBody>
      </p:sp>
      <p:sp>
        <p:nvSpPr>
          <p:cNvPr id="5" name="Foliennummernplatzhalter 4">
            <a:extLst>
              <a:ext uri="{FF2B5EF4-FFF2-40B4-BE49-F238E27FC236}">
                <a16:creationId xmlns:a16="http://schemas.microsoft.com/office/drawing/2014/main" id="{54746B2F-3AD3-45FF-8F44-828D20A6302A}"/>
              </a:ext>
            </a:extLst>
          </p:cNvPr>
          <p:cNvSpPr>
            <a:spLocks noGrp="1"/>
          </p:cNvSpPr>
          <p:nvPr>
            <p:ph type="sldNum" sz="quarter" idx="12"/>
          </p:nvPr>
        </p:nvSpPr>
        <p:spPr/>
        <p:txBody>
          <a:bodyPr/>
          <a:lstStyle/>
          <a:p>
            <a:fld id="{8B44F962-17F4-4193-8DD0-20201EFDB343}" type="slidenum">
              <a:rPr lang="de-AT" smtClean="0"/>
              <a:pPr/>
              <a:t>12</a:t>
            </a:fld>
            <a:endParaRPr lang="de-AT" dirty="0"/>
          </a:p>
        </p:txBody>
      </p:sp>
      <p:pic>
        <p:nvPicPr>
          <p:cNvPr id="6" name="Grafik 5">
            <a:extLst>
              <a:ext uri="{FF2B5EF4-FFF2-40B4-BE49-F238E27FC236}">
                <a16:creationId xmlns:a16="http://schemas.microsoft.com/office/drawing/2014/main" id="{293FAFCF-160F-48F7-BD3D-A3F2DF11127A}"/>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Tree>
    <p:extLst>
      <p:ext uri="{BB962C8B-B14F-4D97-AF65-F5344CB8AC3E}">
        <p14:creationId xmlns:p14="http://schemas.microsoft.com/office/powerpoint/2010/main" val="270647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Create </a:t>
            </a:r>
            <a:r>
              <a:rPr lang="de-AT" dirty="0" err="1"/>
              <a:t>icebreaker</a:t>
            </a:r>
            <a:r>
              <a:rPr lang="de-AT" dirty="0"/>
              <a:t> </a:t>
            </a:r>
            <a:r>
              <a:rPr lang="de-AT" dirty="0" err="1"/>
              <a:t>events</a:t>
            </a:r>
            <a:r>
              <a:rPr lang="de-AT" dirty="0"/>
              <a:t> </a:t>
            </a:r>
            <a:r>
              <a:rPr lang="de-AT" dirty="0" err="1"/>
              <a:t>for</a:t>
            </a:r>
            <a:r>
              <a:rPr lang="de-AT" dirty="0"/>
              <a:t> </a:t>
            </a:r>
            <a:r>
              <a:rPr lang="de-AT" dirty="0" err="1"/>
              <a:t>new</a:t>
            </a:r>
            <a:r>
              <a:rPr lang="de-AT" dirty="0"/>
              <a:t> </a:t>
            </a:r>
            <a:r>
              <a:rPr lang="de-AT" dirty="0" err="1"/>
              <a:t>classes</a:t>
            </a:r>
            <a:r>
              <a:rPr lang="de-AT" dirty="0"/>
              <a:t> in </a:t>
            </a:r>
            <a:r>
              <a:rPr lang="de-AT" dirty="0" err="1"/>
              <a:t>your</a:t>
            </a:r>
            <a:r>
              <a:rPr lang="de-AT" dirty="0"/>
              <a:t> </a:t>
            </a:r>
            <a:r>
              <a:rPr lang="de-AT" dirty="0" err="1"/>
              <a:t>school</a:t>
            </a:r>
            <a:r>
              <a:rPr lang="de-AT" dirty="0"/>
              <a:t> </a:t>
            </a:r>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lstStyle/>
          <a:p>
            <a:r>
              <a:rPr lang="en-US" dirty="0">
                <a:solidFill>
                  <a:prstClr val="black"/>
                </a:solidFill>
              </a:rPr>
              <a:t>Use the “icebreaker events-model” and add </a:t>
            </a:r>
            <a:r>
              <a:rPr lang="en-US" dirty="0" err="1">
                <a:solidFill>
                  <a:prstClr val="black"/>
                </a:solidFill>
              </a:rPr>
              <a:t>activies</a:t>
            </a:r>
            <a:r>
              <a:rPr lang="en-US" dirty="0">
                <a:solidFill>
                  <a:prstClr val="black"/>
                </a:solidFill>
              </a:rPr>
              <a:t> that are missing.</a:t>
            </a:r>
          </a:p>
          <a:p>
            <a:r>
              <a:rPr lang="en-US" dirty="0">
                <a:solidFill>
                  <a:prstClr val="black"/>
                </a:solidFill>
              </a:rPr>
              <a:t>Create for each icebreaker event a detailed description.</a:t>
            </a:r>
          </a:p>
          <a:p>
            <a:r>
              <a:rPr lang="en-US" dirty="0">
                <a:solidFill>
                  <a:prstClr val="black"/>
                </a:solidFill>
              </a:rPr>
              <a:t>Put together a program for students by putting the exercises you have described into a temporal structure that makes sense for you. You can choose how long these days of getting to know each other should last.</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13</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pic>
        <p:nvPicPr>
          <p:cNvPr id="3" name="Grafik 2">
            <a:extLst>
              <a:ext uri="{FF2B5EF4-FFF2-40B4-BE49-F238E27FC236}">
                <a16:creationId xmlns:a16="http://schemas.microsoft.com/office/drawing/2014/main" id="{806CA969-AD92-4361-A84F-F9BE529E0498}"/>
              </a:ext>
            </a:extLst>
          </p:cNvPr>
          <p:cNvPicPr>
            <a:picLocks noChangeAspect="1"/>
          </p:cNvPicPr>
          <p:nvPr/>
        </p:nvPicPr>
        <p:blipFill>
          <a:blip r:embed="rId3"/>
          <a:stretch>
            <a:fillRect/>
          </a:stretch>
        </p:blipFill>
        <p:spPr>
          <a:xfrm>
            <a:off x="3788464" y="4245367"/>
            <a:ext cx="2424767" cy="2395939"/>
          </a:xfrm>
          <a:prstGeom prst="rect">
            <a:avLst/>
          </a:prstGeom>
        </p:spPr>
      </p:pic>
    </p:spTree>
    <p:extLst>
      <p:ext uri="{BB962C8B-B14F-4D97-AF65-F5344CB8AC3E}">
        <p14:creationId xmlns:p14="http://schemas.microsoft.com/office/powerpoint/2010/main" val="132117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en-US" dirty="0"/>
              <a:t>Feedback in class </a:t>
            </a:r>
            <a:endParaRPr lang="de-AT" dirty="0"/>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en-US" dirty="0"/>
              <a:t>Providing helpful feedback using attribution theory</a:t>
            </a:r>
            <a:endParaRPr lang="de-AT" dirty="0"/>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en-US" dirty="0"/>
              <a:t>Feedback in class</a:t>
            </a:r>
            <a:endParaRPr lang="de-AT" dirty="0"/>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14</a:t>
            </a:fld>
            <a:endParaRPr lang="de-AT" dirty="0"/>
          </a:p>
        </p:txBody>
      </p:sp>
    </p:spTree>
    <p:extLst>
      <p:ext uri="{BB962C8B-B14F-4D97-AF65-F5344CB8AC3E}">
        <p14:creationId xmlns:p14="http://schemas.microsoft.com/office/powerpoint/2010/main" val="293362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49E20-40DC-44A9-B1C6-DE4454EB83CF}"/>
              </a:ext>
            </a:extLst>
          </p:cNvPr>
          <p:cNvSpPr>
            <a:spLocks noGrp="1"/>
          </p:cNvSpPr>
          <p:nvPr>
            <p:ph type="title"/>
          </p:nvPr>
        </p:nvSpPr>
        <p:spPr/>
        <p:txBody>
          <a:bodyPr/>
          <a:lstStyle/>
          <a:p>
            <a:r>
              <a:rPr lang="en-US" dirty="0"/>
              <a:t>Feedback in class</a:t>
            </a:r>
            <a:endParaRPr lang="de-AT" dirty="0"/>
          </a:p>
        </p:txBody>
      </p:sp>
      <p:sp>
        <p:nvSpPr>
          <p:cNvPr id="3" name="Inhaltsplatzhalter 2">
            <a:extLst>
              <a:ext uri="{FF2B5EF4-FFF2-40B4-BE49-F238E27FC236}">
                <a16:creationId xmlns:a16="http://schemas.microsoft.com/office/drawing/2014/main" id="{14A0D0E1-F60F-4729-B3EB-E5BB47FABB65}"/>
              </a:ext>
            </a:extLst>
          </p:cNvPr>
          <p:cNvSpPr>
            <a:spLocks noGrp="1"/>
          </p:cNvSpPr>
          <p:nvPr>
            <p:ph idx="1"/>
          </p:nvPr>
        </p:nvSpPr>
        <p:spPr/>
        <p:txBody>
          <a:bodyPr>
            <a:normAutofit fontScale="92500" lnSpcReduction="10000"/>
          </a:bodyPr>
          <a:lstStyle/>
          <a:p>
            <a:r>
              <a:rPr lang="en-US" dirty="0"/>
              <a:t>More and more schools are discovering constructive feedback as a central element of creating a motivating school culture. Students can be informed about their current level of knowledge and encouraged to achieve new and better results through appropriate feedback.  </a:t>
            </a:r>
          </a:p>
          <a:p>
            <a:r>
              <a:rPr lang="en-US" dirty="0"/>
              <a:t>Celebrating small successes with the students and setting individual and realistic goals together has proved to have a positive impact. Students need to know what they are already good at and which areas they need to improve. In the long run however, they also need to learn to assess their capacities and willingness to perform themselves. When a student fails, it’s a teachers’ job to reassure her or him that, with the appropriate effort, things will go better next time.</a:t>
            </a:r>
            <a:endParaRPr lang="de-AT" dirty="0"/>
          </a:p>
          <a:p>
            <a:endParaRPr lang="de-AT" dirty="0"/>
          </a:p>
        </p:txBody>
      </p:sp>
      <p:sp>
        <p:nvSpPr>
          <p:cNvPr id="4" name="Fußzeilenplatzhalter 3">
            <a:extLst>
              <a:ext uri="{FF2B5EF4-FFF2-40B4-BE49-F238E27FC236}">
                <a16:creationId xmlns:a16="http://schemas.microsoft.com/office/drawing/2014/main" id="{570778B0-FE73-4164-B5E4-062D86AC49A6}"/>
              </a:ext>
            </a:extLst>
          </p:cNvPr>
          <p:cNvSpPr>
            <a:spLocks noGrp="1"/>
          </p:cNvSpPr>
          <p:nvPr>
            <p:ph type="ftr" sz="quarter" idx="11"/>
          </p:nvPr>
        </p:nvSpPr>
        <p:spPr>
          <a:xfrm>
            <a:off x="1078524" y="6276181"/>
            <a:ext cx="4378568" cy="365125"/>
          </a:xfrm>
        </p:spPr>
        <p:txBody>
          <a:bodyPr/>
          <a:lstStyle/>
          <a:p>
            <a:r>
              <a:rPr lang="de-AT" dirty="0"/>
              <a:t>Feedback in </a:t>
            </a:r>
            <a:r>
              <a:rPr lang="de-AT" dirty="0" err="1"/>
              <a:t>class</a:t>
            </a:r>
            <a:endParaRPr lang="de-AT" dirty="0"/>
          </a:p>
          <a:p>
            <a:endParaRPr lang="de-AT" dirty="0"/>
          </a:p>
        </p:txBody>
      </p:sp>
      <p:sp>
        <p:nvSpPr>
          <p:cNvPr id="5" name="Foliennummernplatzhalter 4">
            <a:extLst>
              <a:ext uri="{FF2B5EF4-FFF2-40B4-BE49-F238E27FC236}">
                <a16:creationId xmlns:a16="http://schemas.microsoft.com/office/drawing/2014/main" id="{E1932071-AB79-47D5-AD0D-D5E824117106}"/>
              </a:ext>
            </a:extLst>
          </p:cNvPr>
          <p:cNvSpPr>
            <a:spLocks noGrp="1"/>
          </p:cNvSpPr>
          <p:nvPr>
            <p:ph type="sldNum" sz="quarter" idx="12"/>
          </p:nvPr>
        </p:nvSpPr>
        <p:spPr/>
        <p:txBody>
          <a:bodyPr/>
          <a:lstStyle/>
          <a:p>
            <a:fld id="{8B44F962-17F4-4193-8DD0-20201EFDB343}" type="slidenum">
              <a:rPr lang="de-AT" smtClean="0"/>
              <a:pPr/>
              <a:t>15</a:t>
            </a:fld>
            <a:endParaRPr lang="de-AT" dirty="0"/>
          </a:p>
        </p:txBody>
      </p:sp>
    </p:spTree>
    <p:extLst>
      <p:ext uri="{BB962C8B-B14F-4D97-AF65-F5344CB8AC3E}">
        <p14:creationId xmlns:p14="http://schemas.microsoft.com/office/powerpoint/2010/main" val="369459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BFC97-90B8-46DC-A3CD-FB4502D03914}"/>
              </a:ext>
            </a:extLst>
          </p:cNvPr>
          <p:cNvSpPr>
            <a:spLocks noGrp="1"/>
          </p:cNvSpPr>
          <p:nvPr>
            <p:ph type="title"/>
          </p:nvPr>
        </p:nvSpPr>
        <p:spPr/>
        <p:txBody>
          <a:bodyPr/>
          <a:lstStyle/>
          <a:p>
            <a:r>
              <a:rPr lang="en-US" dirty="0"/>
              <a:t>Feedback in class</a:t>
            </a:r>
            <a:endParaRPr lang="de-AT" dirty="0"/>
          </a:p>
        </p:txBody>
      </p:sp>
      <p:sp>
        <p:nvSpPr>
          <p:cNvPr id="3" name="Inhaltsplatzhalter 2">
            <a:extLst>
              <a:ext uri="{FF2B5EF4-FFF2-40B4-BE49-F238E27FC236}">
                <a16:creationId xmlns:a16="http://schemas.microsoft.com/office/drawing/2014/main" id="{8A01DA7B-940B-4B8A-85AF-8086E04C6A4D}"/>
              </a:ext>
            </a:extLst>
          </p:cNvPr>
          <p:cNvSpPr>
            <a:spLocks noGrp="1"/>
          </p:cNvSpPr>
          <p:nvPr>
            <p:ph idx="1"/>
          </p:nvPr>
        </p:nvSpPr>
        <p:spPr/>
        <p:txBody>
          <a:bodyPr/>
          <a:lstStyle/>
          <a:p>
            <a:r>
              <a:rPr lang="en-US" dirty="0"/>
              <a:t>In order to reach the required learning goals, it is advisable to take small steps to be able to perceive and celebrate partial successes. For weaker students it is often helpful to notice and acknowledge even very small improvements. </a:t>
            </a:r>
          </a:p>
          <a:p>
            <a:r>
              <a:rPr lang="en-US" dirty="0"/>
              <a:t>But what are the aforementioned attribution theories and how can they be applied in class? </a:t>
            </a:r>
            <a:endParaRPr lang="de-AT" dirty="0"/>
          </a:p>
        </p:txBody>
      </p:sp>
      <p:sp>
        <p:nvSpPr>
          <p:cNvPr id="4" name="Fußzeilenplatzhalter 3">
            <a:extLst>
              <a:ext uri="{FF2B5EF4-FFF2-40B4-BE49-F238E27FC236}">
                <a16:creationId xmlns:a16="http://schemas.microsoft.com/office/drawing/2014/main" id="{07EC39D5-3928-4F85-956A-0D213BC1CAA0}"/>
              </a:ext>
            </a:extLst>
          </p:cNvPr>
          <p:cNvSpPr>
            <a:spLocks noGrp="1"/>
          </p:cNvSpPr>
          <p:nvPr>
            <p:ph type="ftr" sz="quarter" idx="11"/>
          </p:nvPr>
        </p:nvSpPr>
        <p:spPr/>
        <p:txBody>
          <a:bodyPr/>
          <a:lstStyle/>
          <a:p>
            <a:r>
              <a:rPr lang="en-US" dirty="0"/>
              <a:t>Feedback in class</a:t>
            </a:r>
            <a:endParaRPr lang="de-AT" dirty="0"/>
          </a:p>
        </p:txBody>
      </p:sp>
      <p:sp>
        <p:nvSpPr>
          <p:cNvPr id="5" name="Foliennummernplatzhalter 4">
            <a:extLst>
              <a:ext uri="{FF2B5EF4-FFF2-40B4-BE49-F238E27FC236}">
                <a16:creationId xmlns:a16="http://schemas.microsoft.com/office/drawing/2014/main" id="{CDDBAF28-6867-4083-9FF5-BCF51DE5D6E8}"/>
              </a:ext>
            </a:extLst>
          </p:cNvPr>
          <p:cNvSpPr>
            <a:spLocks noGrp="1"/>
          </p:cNvSpPr>
          <p:nvPr>
            <p:ph type="sldNum" sz="quarter" idx="12"/>
          </p:nvPr>
        </p:nvSpPr>
        <p:spPr/>
        <p:txBody>
          <a:bodyPr/>
          <a:lstStyle/>
          <a:p>
            <a:fld id="{8B44F962-17F4-4193-8DD0-20201EFDB343}" type="slidenum">
              <a:rPr lang="de-AT" smtClean="0"/>
              <a:pPr/>
              <a:t>16</a:t>
            </a:fld>
            <a:endParaRPr lang="de-AT" dirty="0"/>
          </a:p>
        </p:txBody>
      </p:sp>
    </p:spTree>
    <p:extLst>
      <p:ext uri="{BB962C8B-B14F-4D97-AF65-F5344CB8AC3E}">
        <p14:creationId xmlns:p14="http://schemas.microsoft.com/office/powerpoint/2010/main" val="307363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ACC7-1997-4849-BDD0-4A0AEE89D9BA}"/>
              </a:ext>
            </a:extLst>
          </p:cNvPr>
          <p:cNvSpPr>
            <a:spLocks noGrp="1"/>
          </p:cNvSpPr>
          <p:nvPr>
            <p:ph type="title"/>
          </p:nvPr>
        </p:nvSpPr>
        <p:spPr/>
        <p:txBody>
          <a:bodyPr/>
          <a:lstStyle/>
          <a:p>
            <a:r>
              <a:rPr lang="en-US" dirty="0"/>
              <a:t>Helpful Attributions</a:t>
            </a:r>
            <a:endParaRPr lang="de-AT" dirty="0"/>
          </a:p>
        </p:txBody>
      </p:sp>
      <p:sp>
        <p:nvSpPr>
          <p:cNvPr id="3" name="Inhaltsplatzhalter 2">
            <a:extLst>
              <a:ext uri="{FF2B5EF4-FFF2-40B4-BE49-F238E27FC236}">
                <a16:creationId xmlns:a16="http://schemas.microsoft.com/office/drawing/2014/main" id="{9590B993-D280-4415-B74B-4525A465D5F5}"/>
              </a:ext>
            </a:extLst>
          </p:cNvPr>
          <p:cNvSpPr>
            <a:spLocks noGrp="1"/>
          </p:cNvSpPr>
          <p:nvPr>
            <p:ph idx="1"/>
          </p:nvPr>
        </p:nvSpPr>
        <p:spPr/>
        <p:txBody>
          <a:bodyPr>
            <a:normAutofit/>
          </a:bodyPr>
          <a:lstStyle/>
          <a:p>
            <a:r>
              <a:rPr lang="en-US" dirty="0"/>
              <a:t>Attributions in the sense of psychological attribution theories are assumptions people make in order to explain the reasons behind the </a:t>
            </a:r>
            <a:r>
              <a:rPr lang="en-US" dirty="0" err="1"/>
              <a:t>behaviour</a:t>
            </a:r>
            <a:r>
              <a:rPr lang="en-US" dirty="0"/>
              <a:t> of other people or - which is particularly important in this context - their own </a:t>
            </a:r>
            <a:r>
              <a:rPr lang="en-US" dirty="0" err="1"/>
              <a:t>behaviour</a:t>
            </a:r>
            <a:r>
              <a:rPr lang="en-US" dirty="0"/>
              <a:t>. The concept of attribution theory can be traced back to the social psychologist Fritz Heider, who distinguished between external and internal attribution. The extension of Heider’s model by Martin Seligman is discussed here in particular, as his model is especially well suited to support students who lack motivation due to school failure. </a:t>
            </a:r>
            <a:endParaRPr lang="de-AT" dirty="0"/>
          </a:p>
        </p:txBody>
      </p:sp>
      <p:sp>
        <p:nvSpPr>
          <p:cNvPr id="4" name="Fußzeilenplatzhalter 3">
            <a:extLst>
              <a:ext uri="{FF2B5EF4-FFF2-40B4-BE49-F238E27FC236}">
                <a16:creationId xmlns:a16="http://schemas.microsoft.com/office/drawing/2014/main" id="{04BB25A3-06CF-4130-96B2-ABAAEF9B835D}"/>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98E3DB4D-4573-4ED5-8B85-19E8C2295E6C}"/>
              </a:ext>
            </a:extLst>
          </p:cNvPr>
          <p:cNvSpPr>
            <a:spLocks noGrp="1"/>
          </p:cNvSpPr>
          <p:nvPr>
            <p:ph type="sldNum" sz="quarter" idx="12"/>
          </p:nvPr>
        </p:nvSpPr>
        <p:spPr/>
        <p:txBody>
          <a:bodyPr/>
          <a:lstStyle/>
          <a:p>
            <a:fld id="{8B44F962-17F4-4193-8DD0-20201EFDB343}" type="slidenum">
              <a:rPr lang="de-AT" smtClean="0"/>
              <a:pPr/>
              <a:t>17</a:t>
            </a:fld>
            <a:endParaRPr lang="de-AT" dirty="0"/>
          </a:p>
        </p:txBody>
      </p:sp>
    </p:spTree>
    <p:extLst>
      <p:ext uri="{BB962C8B-B14F-4D97-AF65-F5344CB8AC3E}">
        <p14:creationId xmlns:p14="http://schemas.microsoft.com/office/powerpoint/2010/main" val="65769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0F0C5-1363-4695-8387-768354970F27}"/>
              </a:ext>
            </a:extLst>
          </p:cNvPr>
          <p:cNvSpPr>
            <a:spLocks noGrp="1"/>
          </p:cNvSpPr>
          <p:nvPr>
            <p:ph type="title"/>
          </p:nvPr>
        </p:nvSpPr>
        <p:spPr/>
        <p:txBody>
          <a:bodyPr/>
          <a:lstStyle/>
          <a:p>
            <a:r>
              <a:rPr lang="en-US" dirty="0"/>
              <a:t>internal / external - variable / stable </a:t>
            </a:r>
            <a:endParaRPr lang="de-AT" dirty="0"/>
          </a:p>
        </p:txBody>
      </p:sp>
      <p:sp>
        <p:nvSpPr>
          <p:cNvPr id="3" name="Inhaltsplatzhalter 2">
            <a:extLst>
              <a:ext uri="{FF2B5EF4-FFF2-40B4-BE49-F238E27FC236}">
                <a16:creationId xmlns:a16="http://schemas.microsoft.com/office/drawing/2014/main" id="{3821157B-EC5A-4868-BA7B-E3BDFBCEA1D2}"/>
              </a:ext>
            </a:extLst>
          </p:cNvPr>
          <p:cNvSpPr>
            <a:spLocks noGrp="1"/>
          </p:cNvSpPr>
          <p:nvPr>
            <p:ph idx="1"/>
          </p:nvPr>
        </p:nvSpPr>
        <p:spPr/>
        <p:txBody>
          <a:bodyPr>
            <a:normAutofit/>
          </a:bodyPr>
          <a:lstStyle/>
          <a:p>
            <a:r>
              <a:rPr lang="en-US" dirty="0"/>
              <a:t>Internal / external attributes: Success or failure can be attributed either to one's own person (internal) or to circumstances (external). The student sees herself/himself either as a "master" of her/his fate or as a helpless "victim" of uncontrollable powers. </a:t>
            </a:r>
          </a:p>
          <a:p>
            <a:r>
              <a:rPr lang="en-US" dirty="0"/>
              <a:t>Variable / stable attributes: The second dimension of attribution is the stability of explanatory factors. The reason for a behavior can either be effective for a long time (e.g. intelligence) or it can occur on short notice (e.g. current mood). In both internal and external attribution, students can make assumptions about whether their case is a fixed fact (stable) or a changeable cause (variable). </a:t>
            </a:r>
          </a:p>
        </p:txBody>
      </p:sp>
      <p:sp>
        <p:nvSpPr>
          <p:cNvPr id="4" name="Fußzeilenplatzhalter 3">
            <a:extLst>
              <a:ext uri="{FF2B5EF4-FFF2-40B4-BE49-F238E27FC236}">
                <a16:creationId xmlns:a16="http://schemas.microsoft.com/office/drawing/2014/main" id="{F551FD62-B99D-49B5-AB69-BB3E00DF4E54}"/>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ADFC6404-8BC8-4A00-AACB-B93FD680FF9E}"/>
              </a:ext>
            </a:extLst>
          </p:cNvPr>
          <p:cNvSpPr>
            <a:spLocks noGrp="1"/>
          </p:cNvSpPr>
          <p:nvPr>
            <p:ph type="sldNum" sz="quarter" idx="12"/>
          </p:nvPr>
        </p:nvSpPr>
        <p:spPr/>
        <p:txBody>
          <a:bodyPr/>
          <a:lstStyle/>
          <a:p>
            <a:fld id="{8B44F962-17F4-4193-8DD0-20201EFDB343}" type="slidenum">
              <a:rPr lang="de-AT" smtClean="0"/>
              <a:pPr/>
              <a:t>18</a:t>
            </a:fld>
            <a:endParaRPr lang="de-AT" dirty="0"/>
          </a:p>
        </p:txBody>
      </p:sp>
    </p:spTree>
    <p:extLst>
      <p:ext uri="{BB962C8B-B14F-4D97-AF65-F5344CB8AC3E}">
        <p14:creationId xmlns:p14="http://schemas.microsoft.com/office/powerpoint/2010/main" val="713023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1A341-2B7A-42D9-AB29-82ACA840B253}"/>
              </a:ext>
            </a:extLst>
          </p:cNvPr>
          <p:cNvSpPr>
            <a:spLocks noGrp="1"/>
          </p:cNvSpPr>
          <p:nvPr>
            <p:ph type="title"/>
          </p:nvPr>
        </p:nvSpPr>
        <p:spPr/>
        <p:txBody>
          <a:bodyPr/>
          <a:lstStyle/>
          <a:p>
            <a:r>
              <a:rPr lang="en-US" dirty="0"/>
              <a:t>internal / external - variable / stable </a:t>
            </a:r>
            <a:endParaRPr lang="de-AT" dirty="0"/>
          </a:p>
        </p:txBody>
      </p:sp>
      <p:sp>
        <p:nvSpPr>
          <p:cNvPr id="3" name="Inhaltsplatzhalter 2">
            <a:extLst>
              <a:ext uri="{FF2B5EF4-FFF2-40B4-BE49-F238E27FC236}">
                <a16:creationId xmlns:a16="http://schemas.microsoft.com/office/drawing/2014/main" id="{FFA26875-4053-4CE1-B4C6-6E87E3A93911}"/>
              </a:ext>
            </a:extLst>
          </p:cNvPr>
          <p:cNvSpPr>
            <a:spLocks noGrp="1"/>
          </p:cNvSpPr>
          <p:nvPr>
            <p:ph idx="1"/>
          </p:nvPr>
        </p:nvSpPr>
        <p:spPr>
          <a:xfrm>
            <a:off x="838199" y="1724541"/>
            <a:ext cx="10515600" cy="4123715"/>
          </a:xfrm>
        </p:spPr>
        <p:txBody>
          <a:bodyPr/>
          <a:lstStyle/>
          <a:p>
            <a:r>
              <a:rPr lang="en-US" dirty="0"/>
              <a:t>If we combine the dimensions internally/externally with the factors variable/stable, the result is the following four-field scheme:</a:t>
            </a:r>
            <a:endParaRPr lang="de-AT" dirty="0"/>
          </a:p>
          <a:p>
            <a:endParaRPr lang="de-AT" dirty="0"/>
          </a:p>
        </p:txBody>
      </p:sp>
      <p:sp>
        <p:nvSpPr>
          <p:cNvPr id="4" name="Fußzeilenplatzhalter 3">
            <a:extLst>
              <a:ext uri="{FF2B5EF4-FFF2-40B4-BE49-F238E27FC236}">
                <a16:creationId xmlns:a16="http://schemas.microsoft.com/office/drawing/2014/main" id="{415065A1-8CCD-4BBD-AB20-9B532CCA430F}"/>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962B7341-E3C0-4FB3-AAAE-7456AC2535F5}"/>
              </a:ext>
            </a:extLst>
          </p:cNvPr>
          <p:cNvSpPr>
            <a:spLocks noGrp="1"/>
          </p:cNvSpPr>
          <p:nvPr>
            <p:ph type="sldNum" sz="quarter" idx="12"/>
          </p:nvPr>
        </p:nvSpPr>
        <p:spPr/>
        <p:txBody>
          <a:bodyPr/>
          <a:lstStyle/>
          <a:p>
            <a:fld id="{8B44F962-17F4-4193-8DD0-20201EFDB343}" type="slidenum">
              <a:rPr lang="de-AT" smtClean="0"/>
              <a:pPr/>
              <a:t>19</a:t>
            </a:fld>
            <a:endParaRPr lang="de-AT" dirty="0"/>
          </a:p>
        </p:txBody>
      </p:sp>
      <p:graphicFrame>
        <p:nvGraphicFramePr>
          <p:cNvPr id="6" name="Tabelle 5">
            <a:extLst>
              <a:ext uri="{FF2B5EF4-FFF2-40B4-BE49-F238E27FC236}">
                <a16:creationId xmlns:a16="http://schemas.microsoft.com/office/drawing/2014/main" id="{AAEEEEE6-A6E1-4261-8292-82580C077334}"/>
              </a:ext>
            </a:extLst>
          </p:cNvPr>
          <p:cNvGraphicFramePr>
            <a:graphicFrameLocks noGrp="1"/>
          </p:cNvGraphicFramePr>
          <p:nvPr>
            <p:extLst>
              <p:ext uri="{D42A27DB-BD31-4B8C-83A1-F6EECF244321}">
                <p14:modId xmlns:p14="http://schemas.microsoft.com/office/powerpoint/2010/main" val="63120582"/>
              </p:ext>
            </p:extLst>
          </p:nvPr>
        </p:nvGraphicFramePr>
        <p:xfrm>
          <a:off x="3711388" y="2695395"/>
          <a:ext cx="4934078" cy="3269689"/>
        </p:xfrm>
        <a:graphic>
          <a:graphicData uri="http://schemas.openxmlformats.org/drawingml/2006/table">
            <a:tbl>
              <a:tblPr firstRow="1" firstCol="1" bandRow="1">
                <a:tableStyleId>{5C22544A-7EE6-4342-B048-85BDC9FD1C3A}</a:tableStyleId>
              </a:tblPr>
              <a:tblGrid>
                <a:gridCol w="397740">
                  <a:extLst>
                    <a:ext uri="{9D8B030D-6E8A-4147-A177-3AD203B41FA5}">
                      <a16:colId xmlns:a16="http://schemas.microsoft.com/office/drawing/2014/main" val="3152581471"/>
                    </a:ext>
                  </a:extLst>
                </a:gridCol>
                <a:gridCol w="2268169">
                  <a:extLst>
                    <a:ext uri="{9D8B030D-6E8A-4147-A177-3AD203B41FA5}">
                      <a16:colId xmlns:a16="http://schemas.microsoft.com/office/drawing/2014/main" val="2885493404"/>
                    </a:ext>
                  </a:extLst>
                </a:gridCol>
                <a:gridCol w="2268169">
                  <a:extLst>
                    <a:ext uri="{9D8B030D-6E8A-4147-A177-3AD203B41FA5}">
                      <a16:colId xmlns:a16="http://schemas.microsoft.com/office/drawing/2014/main" val="2301149946"/>
                    </a:ext>
                  </a:extLst>
                </a:gridCol>
              </a:tblGrid>
              <a:tr h="344745">
                <a:tc>
                  <a:txBody>
                    <a:bodyPr/>
                    <a:lstStyle/>
                    <a:p>
                      <a:pPr marL="71755" marR="71755" algn="ctr">
                        <a:lnSpc>
                          <a:spcPct val="107000"/>
                        </a:lnSpc>
                        <a:spcAft>
                          <a:spcPts val="0"/>
                        </a:spcAft>
                      </a:pPr>
                      <a:r>
                        <a:rPr lang="en-US" sz="1100">
                          <a:effectLst/>
                        </a:rPr>
                        <a:t> </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07000"/>
                        </a:lnSpc>
                        <a:spcAft>
                          <a:spcPts val="0"/>
                        </a:spcAft>
                      </a:pPr>
                      <a:r>
                        <a:rPr lang="en-US" sz="1800" dirty="0">
                          <a:effectLst/>
                        </a:rPr>
                        <a:t>internally</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externally</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9447898"/>
                  </a:ext>
                </a:extLst>
              </a:tr>
              <a:tr h="1462472">
                <a:tc>
                  <a:txBody>
                    <a:bodyPr/>
                    <a:lstStyle/>
                    <a:p>
                      <a:pPr marL="71755" marR="71755" algn="ctr">
                        <a:lnSpc>
                          <a:spcPct val="107000"/>
                        </a:lnSpc>
                        <a:spcAft>
                          <a:spcPts val="0"/>
                        </a:spcAft>
                      </a:pPr>
                      <a:r>
                        <a:rPr lang="en-US" sz="1800">
                          <a:effectLst/>
                        </a:rPr>
                        <a:t>stable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en-US" sz="1800" dirty="0">
                          <a:effectLst/>
                        </a:rPr>
                        <a:t>skills,</a:t>
                      </a:r>
                    </a:p>
                    <a:p>
                      <a:pPr>
                        <a:lnSpc>
                          <a:spcPct val="107000"/>
                        </a:lnSpc>
                        <a:spcAft>
                          <a:spcPts val="0"/>
                        </a:spcAft>
                      </a:pPr>
                      <a:r>
                        <a:rPr lang="en-US" sz="1800" dirty="0">
                          <a:effectLst/>
                        </a:rPr>
                        <a:t>ability</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difficulty level of a task</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5326242"/>
                  </a:ext>
                </a:extLst>
              </a:tr>
              <a:tr h="1462472">
                <a:tc>
                  <a:txBody>
                    <a:bodyPr/>
                    <a:lstStyle/>
                    <a:p>
                      <a:pPr marL="71755" marR="71755" algn="ctr">
                        <a:lnSpc>
                          <a:spcPct val="107000"/>
                        </a:lnSpc>
                        <a:spcAft>
                          <a:spcPts val="0"/>
                        </a:spcAft>
                      </a:pPr>
                      <a:r>
                        <a:rPr lang="en-US" sz="1800" dirty="0">
                          <a:effectLst/>
                        </a:rPr>
                        <a:t>variable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en-US" sz="1800">
                          <a:effectLst/>
                        </a:rPr>
                        <a:t>effort, will</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luck,</a:t>
                      </a:r>
                      <a:endParaRPr lang="de-AT" sz="1100" dirty="0">
                        <a:effectLst/>
                      </a:endParaRPr>
                    </a:p>
                    <a:p>
                      <a:pPr>
                        <a:lnSpc>
                          <a:spcPct val="107000"/>
                        </a:lnSpc>
                        <a:spcAft>
                          <a:spcPts val="0"/>
                        </a:spcAft>
                      </a:pPr>
                      <a:r>
                        <a:rPr lang="en-US" sz="1800" dirty="0">
                          <a:effectLst/>
                        </a:rPr>
                        <a:t>fortune</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4078854"/>
                  </a:ext>
                </a:extLst>
              </a:tr>
            </a:tbl>
          </a:graphicData>
        </a:graphic>
      </p:graphicFrame>
    </p:spTree>
    <p:extLst>
      <p:ext uri="{BB962C8B-B14F-4D97-AF65-F5344CB8AC3E}">
        <p14:creationId xmlns:p14="http://schemas.microsoft.com/office/powerpoint/2010/main" val="222930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BD49-6A55-405E-A7CE-12C1CF44BBF1}"/>
              </a:ext>
            </a:extLst>
          </p:cNvPr>
          <p:cNvSpPr>
            <a:spLocks noGrp="1"/>
          </p:cNvSpPr>
          <p:nvPr>
            <p:ph type="title"/>
          </p:nvPr>
        </p:nvSpPr>
        <p:spPr/>
        <p:txBody>
          <a:bodyPr/>
          <a:lstStyle/>
          <a:p>
            <a:r>
              <a:rPr lang="de-AT" dirty="0" err="1"/>
              <a:t>Overview</a:t>
            </a:r>
            <a:endParaRPr lang="de-AT" dirty="0"/>
          </a:p>
        </p:txBody>
      </p:sp>
      <p:graphicFrame>
        <p:nvGraphicFramePr>
          <p:cNvPr id="6" name="Inhaltsplatzhalter 5">
            <a:extLst>
              <a:ext uri="{FF2B5EF4-FFF2-40B4-BE49-F238E27FC236}">
                <a16:creationId xmlns:a16="http://schemas.microsoft.com/office/drawing/2014/main" id="{25609650-0EBC-4F5D-9E4A-4ADB421138A9}"/>
              </a:ext>
            </a:extLst>
          </p:cNvPr>
          <p:cNvGraphicFramePr>
            <a:graphicFrameLocks noGrp="1"/>
          </p:cNvGraphicFramePr>
          <p:nvPr>
            <p:ph idx="1"/>
            <p:extLst>
              <p:ext uri="{D42A27DB-BD31-4B8C-83A1-F6EECF244321}">
                <p14:modId xmlns:p14="http://schemas.microsoft.com/office/powerpoint/2010/main" val="1072091197"/>
              </p:ext>
            </p:extLst>
          </p:nvPr>
        </p:nvGraphicFramePr>
        <p:xfrm>
          <a:off x="838200" y="1647092"/>
          <a:ext cx="10515600" cy="452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B8AFBFCB-A3D2-4135-BE6B-BEA298872E7C}"/>
              </a:ext>
            </a:extLst>
          </p:cNvPr>
          <p:cNvSpPr>
            <a:spLocks noGrp="1"/>
          </p:cNvSpPr>
          <p:nvPr>
            <p:ph type="ftr" sz="quarter" idx="11"/>
          </p:nvPr>
        </p:nvSpPr>
        <p:spPr/>
        <p:txBody>
          <a:bodyPr/>
          <a:lstStyle/>
          <a:p>
            <a:r>
              <a:rPr lang="de-AT" dirty="0" err="1"/>
              <a:t>Overview</a:t>
            </a:r>
            <a:endParaRPr lang="de-AT" dirty="0"/>
          </a:p>
        </p:txBody>
      </p:sp>
      <p:sp>
        <p:nvSpPr>
          <p:cNvPr id="5" name="Foliennummernplatzhalter 4">
            <a:extLst>
              <a:ext uri="{FF2B5EF4-FFF2-40B4-BE49-F238E27FC236}">
                <a16:creationId xmlns:a16="http://schemas.microsoft.com/office/drawing/2014/main" id="{784AFC80-6E9A-48D2-8B90-33C6E9344878}"/>
              </a:ext>
            </a:extLst>
          </p:cNvPr>
          <p:cNvSpPr>
            <a:spLocks noGrp="1"/>
          </p:cNvSpPr>
          <p:nvPr>
            <p:ph type="sldNum" sz="quarter" idx="12"/>
          </p:nvPr>
        </p:nvSpPr>
        <p:spPr/>
        <p:txBody>
          <a:bodyPr/>
          <a:lstStyle/>
          <a:p>
            <a:fld id="{8B44F962-17F4-4193-8DD0-20201EFDB343}" type="slidenum">
              <a:rPr lang="de-AT" smtClean="0"/>
              <a:pPr/>
              <a:t>2</a:t>
            </a:fld>
            <a:endParaRPr lang="de-AT" dirty="0"/>
          </a:p>
        </p:txBody>
      </p:sp>
    </p:spTree>
    <p:extLst>
      <p:ext uri="{BB962C8B-B14F-4D97-AF65-F5344CB8AC3E}">
        <p14:creationId xmlns:p14="http://schemas.microsoft.com/office/powerpoint/2010/main" val="68554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69683-C686-4401-9550-18D878EFBDF3}"/>
              </a:ext>
            </a:extLst>
          </p:cNvPr>
          <p:cNvSpPr>
            <a:spLocks noGrp="1"/>
          </p:cNvSpPr>
          <p:nvPr>
            <p:ph type="title"/>
          </p:nvPr>
        </p:nvSpPr>
        <p:spPr/>
        <p:txBody>
          <a:bodyPr/>
          <a:lstStyle/>
          <a:p>
            <a:r>
              <a:rPr lang="de-AT" dirty="0"/>
              <a:t>global / </a:t>
            </a:r>
            <a:r>
              <a:rPr lang="de-AT" dirty="0" err="1"/>
              <a:t>specific</a:t>
            </a:r>
            <a:r>
              <a:rPr lang="de-AT" dirty="0"/>
              <a:t> </a:t>
            </a:r>
            <a:r>
              <a:rPr lang="de-AT" dirty="0" err="1"/>
              <a:t>attributes</a:t>
            </a:r>
            <a:r>
              <a:rPr lang="de-AT" dirty="0"/>
              <a:t>: </a:t>
            </a:r>
          </a:p>
        </p:txBody>
      </p:sp>
      <p:sp>
        <p:nvSpPr>
          <p:cNvPr id="3" name="Inhaltsplatzhalter 2">
            <a:extLst>
              <a:ext uri="{FF2B5EF4-FFF2-40B4-BE49-F238E27FC236}">
                <a16:creationId xmlns:a16="http://schemas.microsoft.com/office/drawing/2014/main" id="{804ED809-ECCF-4A8A-9D97-A0EEB760D7D7}"/>
              </a:ext>
            </a:extLst>
          </p:cNvPr>
          <p:cNvSpPr>
            <a:spLocks noGrp="1"/>
          </p:cNvSpPr>
          <p:nvPr>
            <p:ph idx="1"/>
          </p:nvPr>
        </p:nvSpPr>
        <p:spPr/>
        <p:txBody>
          <a:bodyPr/>
          <a:lstStyle/>
          <a:p>
            <a:r>
              <a:rPr lang="en-US" dirty="0"/>
              <a:t>The third dimension refers to the range of the cause. A cause is global if it has the same effect in different situations ("It will affect everything that comes."), while it is specific if limited to a certain situation ("It will only have an effect on that specific situation."). </a:t>
            </a:r>
            <a:endParaRPr lang="de-AT" dirty="0"/>
          </a:p>
        </p:txBody>
      </p:sp>
      <p:sp>
        <p:nvSpPr>
          <p:cNvPr id="4" name="Fußzeilenplatzhalter 3">
            <a:extLst>
              <a:ext uri="{FF2B5EF4-FFF2-40B4-BE49-F238E27FC236}">
                <a16:creationId xmlns:a16="http://schemas.microsoft.com/office/drawing/2014/main" id="{C5ADA2C4-2AB9-44D9-B043-5F59DEAAF01B}"/>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BEFAD030-8B80-471C-9AB2-79AB70371AFC}"/>
              </a:ext>
            </a:extLst>
          </p:cNvPr>
          <p:cNvSpPr>
            <a:spLocks noGrp="1"/>
          </p:cNvSpPr>
          <p:nvPr>
            <p:ph type="sldNum" sz="quarter" idx="12"/>
          </p:nvPr>
        </p:nvSpPr>
        <p:spPr/>
        <p:txBody>
          <a:bodyPr/>
          <a:lstStyle/>
          <a:p>
            <a:fld id="{8B44F962-17F4-4193-8DD0-20201EFDB343}" type="slidenum">
              <a:rPr lang="de-AT" smtClean="0"/>
              <a:pPr/>
              <a:t>20</a:t>
            </a:fld>
            <a:endParaRPr lang="de-AT" dirty="0"/>
          </a:p>
        </p:txBody>
      </p:sp>
    </p:spTree>
    <p:extLst>
      <p:ext uri="{BB962C8B-B14F-4D97-AF65-F5344CB8AC3E}">
        <p14:creationId xmlns:p14="http://schemas.microsoft.com/office/powerpoint/2010/main" val="414085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8148C-4CC2-46AC-9798-635489345807}"/>
              </a:ext>
            </a:extLst>
          </p:cNvPr>
          <p:cNvSpPr>
            <a:spLocks noGrp="1"/>
          </p:cNvSpPr>
          <p:nvPr>
            <p:ph type="title"/>
          </p:nvPr>
        </p:nvSpPr>
        <p:spPr/>
        <p:txBody>
          <a:bodyPr/>
          <a:lstStyle/>
          <a:p>
            <a:r>
              <a:rPr lang="en-US" dirty="0"/>
              <a:t>internal / external - variable / stable - </a:t>
            </a:r>
            <a:r>
              <a:rPr lang="de-AT" dirty="0"/>
              <a:t>global / </a:t>
            </a:r>
            <a:r>
              <a:rPr lang="de-AT" dirty="0" err="1"/>
              <a:t>specific</a:t>
            </a:r>
            <a:r>
              <a:rPr lang="de-AT" dirty="0"/>
              <a:t> </a:t>
            </a:r>
          </a:p>
        </p:txBody>
      </p:sp>
      <p:sp>
        <p:nvSpPr>
          <p:cNvPr id="3" name="Inhaltsplatzhalter 2">
            <a:extLst>
              <a:ext uri="{FF2B5EF4-FFF2-40B4-BE49-F238E27FC236}">
                <a16:creationId xmlns:a16="http://schemas.microsoft.com/office/drawing/2014/main" id="{131A62DE-DC93-4869-AB08-B115D499FE4F}"/>
              </a:ext>
            </a:extLst>
          </p:cNvPr>
          <p:cNvSpPr>
            <a:spLocks noGrp="1"/>
          </p:cNvSpPr>
          <p:nvPr>
            <p:ph idx="1"/>
          </p:nvPr>
        </p:nvSpPr>
        <p:spPr/>
        <p:txBody>
          <a:bodyPr/>
          <a:lstStyle/>
          <a:p>
            <a:r>
              <a:rPr lang="en-US" dirty="0"/>
              <a:t>Combining the above four-field scheme with the factors global/specific leads to the following classification: </a:t>
            </a:r>
          </a:p>
          <a:p>
            <a:endParaRPr lang="de-AT" dirty="0"/>
          </a:p>
        </p:txBody>
      </p:sp>
      <p:sp>
        <p:nvSpPr>
          <p:cNvPr id="4" name="Fußzeilenplatzhalter 3">
            <a:extLst>
              <a:ext uri="{FF2B5EF4-FFF2-40B4-BE49-F238E27FC236}">
                <a16:creationId xmlns:a16="http://schemas.microsoft.com/office/drawing/2014/main" id="{B5AC7C7F-28DF-4958-9B8E-FA9E02FA33D5}"/>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AC910F0E-BDAF-4F56-8DAA-8910E7E7C519}"/>
              </a:ext>
            </a:extLst>
          </p:cNvPr>
          <p:cNvSpPr>
            <a:spLocks noGrp="1"/>
          </p:cNvSpPr>
          <p:nvPr>
            <p:ph type="sldNum" sz="quarter" idx="12"/>
          </p:nvPr>
        </p:nvSpPr>
        <p:spPr/>
        <p:txBody>
          <a:bodyPr/>
          <a:lstStyle/>
          <a:p>
            <a:fld id="{8B44F962-17F4-4193-8DD0-20201EFDB343}" type="slidenum">
              <a:rPr lang="de-AT" smtClean="0"/>
              <a:pPr/>
              <a:t>21</a:t>
            </a:fld>
            <a:endParaRPr lang="de-AT" dirty="0"/>
          </a:p>
        </p:txBody>
      </p:sp>
      <p:graphicFrame>
        <p:nvGraphicFramePr>
          <p:cNvPr id="6" name="Tabelle 5">
            <a:extLst>
              <a:ext uri="{FF2B5EF4-FFF2-40B4-BE49-F238E27FC236}">
                <a16:creationId xmlns:a16="http://schemas.microsoft.com/office/drawing/2014/main" id="{1D63A102-03C7-4AC0-A520-B2CAB9E3DD84}"/>
              </a:ext>
            </a:extLst>
          </p:cNvPr>
          <p:cNvGraphicFramePr>
            <a:graphicFrameLocks noGrp="1"/>
          </p:cNvGraphicFramePr>
          <p:nvPr>
            <p:extLst>
              <p:ext uri="{D42A27DB-BD31-4B8C-83A1-F6EECF244321}">
                <p14:modId xmlns:p14="http://schemas.microsoft.com/office/powerpoint/2010/main" val="1816123161"/>
              </p:ext>
            </p:extLst>
          </p:nvPr>
        </p:nvGraphicFramePr>
        <p:xfrm>
          <a:off x="1078524" y="2988236"/>
          <a:ext cx="9332485" cy="2982743"/>
        </p:xfrm>
        <a:graphic>
          <a:graphicData uri="http://schemas.openxmlformats.org/drawingml/2006/table">
            <a:tbl>
              <a:tblPr firstRow="1" firstCol="1" bandRow="1">
                <a:tableStyleId>{5C22544A-7EE6-4342-B048-85BDC9FD1C3A}</a:tableStyleId>
              </a:tblPr>
              <a:tblGrid>
                <a:gridCol w="619335">
                  <a:extLst>
                    <a:ext uri="{9D8B030D-6E8A-4147-A177-3AD203B41FA5}">
                      <a16:colId xmlns:a16="http://schemas.microsoft.com/office/drawing/2014/main" val="1105093776"/>
                    </a:ext>
                  </a:extLst>
                </a:gridCol>
                <a:gridCol w="2177804">
                  <a:extLst>
                    <a:ext uri="{9D8B030D-6E8A-4147-A177-3AD203B41FA5}">
                      <a16:colId xmlns:a16="http://schemas.microsoft.com/office/drawing/2014/main" val="1279907710"/>
                    </a:ext>
                  </a:extLst>
                </a:gridCol>
                <a:gridCol w="2178771">
                  <a:extLst>
                    <a:ext uri="{9D8B030D-6E8A-4147-A177-3AD203B41FA5}">
                      <a16:colId xmlns:a16="http://schemas.microsoft.com/office/drawing/2014/main" val="1967330268"/>
                    </a:ext>
                  </a:extLst>
                </a:gridCol>
                <a:gridCol w="2177804">
                  <a:extLst>
                    <a:ext uri="{9D8B030D-6E8A-4147-A177-3AD203B41FA5}">
                      <a16:colId xmlns:a16="http://schemas.microsoft.com/office/drawing/2014/main" val="3663327501"/>
                    </a:ext>
                  </a:extLst>
                </a:gridCol>
                <a:gridCol w="2178771">
                  <a:extLst>
                    <a:ext uri="{9D8B030D-6E8A-4147-A177-3AD203B41FA5}">
                      <a16:colId xmlns:a16="http://schemas.microsoft.com/office/drawing/2014/main" val="2658891538"/>
                    </a:ext>
                  </a:extLst>
                </a:gridCol>
              </a:tblGrid>
              <a:tr h="328705">
                <a:tc>
                  <a:txBody>
                    <a:bodyPr/>
                    <a:lstStyle/>
                    <a:p>
                      <a:pPr marL="71755" marR="71755" algn="ctr">
                        <a:lnSpc>
                          <a:spcPct val="107000"/>
                        </a:lnSpc>
                        <a:spcAft>
                          <a:spcPts val="0"/>
                        </a:spcAft>
                      </a:pPr>
                      <a:r>
                        <a:rPr lang="en-US" sz="1800" dirty="0">
                          <a:effectLst/>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07000"/>
                        </a:lnSpc>
                        <a:spcAft>
                          <a:spcPts val="0"/>
                        </a:spcAft>
                      </a:pPr>
                      <a:r>
                        <a:rPr lang="en-US" sz="1800">
                          <a:effectLst/>
                        </a:rPr>
                        <a:t>internal+stable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internal+variable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external+stable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external+variable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073307"/>
                  </a:ext>
                </a:extLst>
              </a:tr>
              <a:tr h="1327019">
                <a:tc>
                  <a:txBody>
                    <a:bodyPr/>
                    <a:lstStyle/>
                    <a:p>
                      <a:pPr marL="71755" marR="71755" algn="ctr">
                        <a:lnSpc>
                          <a:spcPct val="107000"/>
                        </a:lnSpc>
                        <a:spcAft>
                          <a:spcPts val="0"/>
                        </a:spcAft>
                      </a:pPr>
                      <a:r>
                        <a:rPr lang="en-US" sz="1800">
                          <a:effectLst/>
                        </a:rPr>
                        <a:t>global </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en-US" sz="1800">
                          <a:effectLst/>
                        </a:rPr>
                        <a:t>general ability or inability.</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general commitment, diligence, effort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general external requirements</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happiness, bad luck (in)favorable circumstances in general</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0250222"/>
                  </a:ext>
                </a:extLst>
              </a:tr>
              <a:tr h="1327019">
                <a:tc>
                  <a:txBody>
                    <a:bodyPr/>
                    <a:lstStyle/>
                    <a:p>
                      <a:pPr marL="71755" marR="71755" algn="ctr">
                        <a:lnSpc>
                          <a:spcPct val="107000"/>
                        </a:lnSpc>
                        <a:spcAft>
                          <a:spcPts val="0"/>
                        </a:spcAft>
                      </a:pPr>
                      <a:r>
                        <a:rPr lang="en-US" sz="1800">
                          <a:effectLst/>
                        </a:rPr>
                        <a:t>specific</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en-US" sz="1800">
                          <a:effectLst/>
                        </a:rPr>
                        <a:t>necessary skill for a particular job</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commitment, diligence, effort in a certain situation</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certain requirements in a specific situation</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happiness and bad luck in a certain situation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597142"/>
                  </a:ext>
                </a:extLst>
              </a:tr>
            </a:tbl>
          </a:graphicData>
        </a:graphic>
      </p:graphicFrame>
    </p:spTree>
    <p:extLst>
      <p:ext uri="{BB962C8B-B14F-4D97-AF65-F5344CB8AC3E}">
        <p14:creationId xmlns:p14="http://schemas.microsoft.com/office/powerpoint/2010/main" val="358176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0FE82-8631-4E53-9BFB-107609DCE3DA}"/>
              </a:ext>
            </a:extLst>
          </p:cNvPr>
          <p:cNvSpPr>
            <a:spLocks noGrp="1"/>
          </p:cNvSpPr>
          <p:nvPr>
            <p:ph type="title"/>
          </p:nvPr>
        </p:nvSpPr>
        <p:spPr/>
        <p:txBody>
          <a:bodyPr/>
          <a:lstStyle/>
          <a:p>
            <a:r>
              <a:rPr lang="en-US" dirty="0"/>
              <a:t>How can a student explain a failed exam? </a:t>
            </a:r>
            <a:endParaRPr lang="de-AT" dirty="0"/>
          </a:p>
        </p:txBody>
      </p:sp>
      <p:graphicFrame>
        <p:nvGraphicFramePr>
          <p:cNvPr id="6" name="Inhaltsplatzhalter 5">
            <a:extLst>
              <a:ext uri="{FF2B5EF4-FFF2-40B4-BE49-F238E27FC236}">
                <a16:creationId xmlns:a16="http://schemas.microsoft.com/office/drawing/2014/main" id="{C2087953-433F-4CD7-8794-7EB05EA2A630}"/>
              </a:ext>
            </a:extLst>
          </p:cNvPr>
          <p:cNvGraphicFramePr>
            <a:graphicFrameLocks noGrp="1"/>
          </p:cNvGraphicFramePr>
          <p:nvPr>
            <p:ph idx="1"/>
            <p:extLst>
              <p:ext uri="{D42A27DB-BD31-4B8C-83A1-F6EECF244321}">
                <p14:modId xmlns:p14="http://schemas.microsoft.com/office/powerpoint/2010/main" val="909822522"/>
              </p:ext>
            </p:extLst>
          </p:nvPr>
        </p:nvGraphicFramePr>
        <p:xfrm>
          <a:off x="820270" y="2093865"/>
          <a:ext cx="10195858" cy="3081756"/>
        </p:xfrm>
        <a:graphic>
          <a:graphicData uri="http://schemas.openxmlformats.org/drawingml/2006/table">
            <a:tbl>
              <a:tblPr firstRow="1" firstCol="1" bandRow="1">
                <a:tableStyleId>{5C22544A-7EE6-4342-B048-85BDC9FD1C3A}</a:tableStyleId>
              </a:tblPr>
              <a:tblGrid>
                <a:gridCol w="508000">
                  <a:extLst>
                    <a:ext uri="{9D8B030D-6E8A-4147-A177-3AD203B41FA5}">
                      <a16:colId xmlns:a16="http://schemas.microsoft.com/office/drawing/2014/main" val="1854176672"/>
                    </a:ext>
                  </a:extLst>
                </a:gridCol>
                <a:gridCol w="2547908">
                  <a:extLst>
                    <a:ext uri="{9D8B030D-6E8A-4147-A177-3AD203B41FA5}">
                      <a16:colId xmlns:a16="http://schemas.microsoft.com/office/drawing/2014/main" val="2935310216"/>
                    </a:ext>
                  </a:extLst>
                </a:gridCol>
                <a:gridCol w="2380336">
                  <a:extLst>
                    <a:ext uri="{9D8B030D-6E8A-4147-A177-3AD203B41FA5}">
                      <a16:colId xmlns:a16="http://schemas.microsoft.com/office/drawing/2014/main" val="3787203285"/>
                    </a:ext>
                  </a:extLst>
                </a:gridCol>
                <a:gridCol w="2379278">
                  <a:extLst>
                    <a:ext uri="{9D8B030D-6E8A-4147-A177-3AD203B41FA5}">
                      <a16:colId xmlns:a16="http://schemas.microsoft.com/office/drawing/2014/main" val="2442539748"/>
                    </a:ext>
                  </a:extLst>
                </a:gridCol>
                <a:gridCol w="2380336">
                  <a:extLst>
                    <a:ext uri="{9D8B030D-6E8A-4147-A177-3AD203B41FA5}">
                      <a16:colId xmlns:a16="http://schemas.microsoft.com/office/drawing/2014/main" val="3326292853"/>
                    </a:ext>
                  </a:extLst>
                </a:gridCol>
              </a:tblGrid>
              <a:tr h="459798">
                <a:tc>
                  <a:txBody>
                    <a:bodyPr/>
                    <a:lstStyle/>
                    <a:p>
                      <a:pPr marL="71755" marR="71755" algn="ctr">
                        <a:lnSpc>
                          <a:spcPct val="107000"/>
                        </a:lnSpc>
                        <a:spcAft>
                          <a:spcPts val="0"/>
                        </a:spcAft>
                      </a:pPr>
                      <a:r>
                        <a:rPr lang="en-US" sz="1800" dirty="0">
                          <a:effectLst/>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n-US" sz="1800">
                          <a:effectLst/>
                        </a:rPr>
                        <a:t>internal+stable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1755" marR="71755" algn="ctr">
                        <a:lnSpc>
                          <a:spcPct val="107000"/>
                        </a:lnSpc>
                        <a:spcAft>
                          <a:spcPts val="0"/>
                        </a:spcAft>
                      </a:pPr>
                      <a:r>
                        <a:rPr lang="en-US" sz="1800">
                          <a:effectLst/>
                        </a:rPr>
                        <a:t>internal+variable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1755" marR="71755" algn="ctr">
                        <a:lnSpc>
                          <a:spcPct val="107000"/>
                        </a:lnSpc>
                        <a:spcAft>
                          <a:spcPts val="0"/>
                        </a:spcAft>
                      </a:pPr>
                      <a:r>
                        <a:rPr lang="en-US" sz="1800">
                          <a:effectLst/>
                        </a:rPr>
                        <a:t>external+stable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1755" marR="71755" algn="ctr">
                        <a:lnSpc>
                          <a:spcPct val="107000"/>
                        </a:lnSpc>
                        <a:spcAft>
                          <a:spcPts val="0"/>
                        </a:spcAft>
                      </a:pPr>
                      <a:r>
                        <a:rPr lang="en-US" sz="1800">
                          <a:effectLst/>
                        </a:rPr>
                        <a:t>external+variable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5093964"/>
                  </a:ext>
                </a:extLst>
              </a:tr>
              <a:tr h="1310979">
                <a:tc>
                  <a:txBody>
                    <a:bodyPr/>
                    <a:lstStyle/>
                    <a:p>
                      <a:pPr marL="71755" marR="71755" algn="ctr">
                        <a:lnSpc>
                          <a:spcPct val="107000"/>
                        </a:lnSpc>
                        <a:spcAft>
                          <a:spcPts val="0"/>
                        </a:spcAft>
                      </a:pPr>
                      <a:r>
                        <a:rPr lang="en-US" sz="1800">
                          <a:effectLst/>
                        </a:rPr>
                        <a:t>global</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en-US" sz="1800" dirty="0">
                          <a:effectLst/>
                        </a:rPr>
                        <a:t>I'm incapable of passing exams.</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I never study enough.</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Teachers always ask too much.</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I had bad luck and got difficult questions.</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344289"/>
                  </a:ext>
                </a:extLst>
              </a:tr>
              <a:tr h="1310979">
                <a:tc>
                  <a:txBody>
                    <a:bodyPr/>
                    <a:lstStyle/>
                    <a:p>
                      <a:pPr marL="71755" marR="71755" algn="ctr">
                        <a:lnSpc>
                          <a:spcPct val="107000"/>
                        </a:lnSpc>
                        <a:spcAft>
                          <a:spcPts val="0"/>
                        </a:spcAft>
                      </a:pPr>
                      <a:r>
                        <a:rPr lang="en-US" sz="1800">
                          <a:effectLst/>
                        </a:rPr>
                        <a:t>specific</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en-US" sz="1800">
                          <a:effectLst/>
                        </a:rPr>
                        <a:t>The subject matter was too difficult for me.</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I didn't study enough for this exam.</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This teacher is too demanding.</a:t>
                      </a:r>
                      <a:endParaRPr lang="de-A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I was not prepared for these questions.</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2574494"/>
                  </a:ext>
                </a:extLst>
              </a:tr>
            </a:tbl>
          </a:graphicData>
        </a:graphic>
      </p:graphicFrame>
      <p:sp>
        <p:nvSpPr>
          <p:cNvPr id="4" name="Fußzeilenplatzhalter 3">
            <a:extLst>
              <a:ext uri="{FF2B5EF4-FFF2-40B4-BE49-F238E27FC236}">
                <a16:creationId xmlns:a16="http://schemas.microsoft.com/office/drawing/2014/main" id="{B5C850C9-FDF7-4E36-B988-62408B565F80}"/>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9A462043-B8D6-45FA-AB5F-E013A4E9FD61}"/>
              </a:ext>
            </a:extLst>
          </p:cNvPr>
          <p:cNvSpPr>
            <a:spLocks noGrp="1"/>
          </p:cNvSpPr>
          <p:nvPr>
            <p:ph type="sldNum" sz="quarter" idx="12"/>
          </p:nvPr>
        </p:nvSpPr>
        <p:spPr/>
        <p:txBody>
          <a:bodyPr/>
          <a:lstStyle/>
          <a:p>
            <a:fld id="{8B44F962-17F4-4193-8DD0-20201EFDB343}" type="slidenum">
              <a:rPr lang="de-AT" smtClean="0"/>
              <a:pPr/>
              <a:t>22</a:t>
            </a:fld>
            <a:endParaRPr lang="de-AT" dirty="0"/>
          </a:p>
        </p:txBody>
      </p:sp>
    </p:spTree>
    <p:extLst>
      <p:ext uri="{BB962C8B-B14F-4D97-AF65-F5344CB8AC3E}">
        <p14:creationId xmlns:p14="http://schemas.microsoft.com/office/powerpoint/2010/main" val="405922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F1B4A-1317-4A7F-9203-72DD41958876}"/>
              </a:ext>
            </a:extLst>
          </p:cNvPr>
          <p:cNvSpPr>
            <a:spLocks noGrp="1"/>
          </p:cNvSpPr>
          <p:nvPr>
            <p:ph type="title"/>
          </p:nvPr>
        </p:nvSpPr>
        <p:spPr/>
        <p:txBody>
          <a:bodyPr/>
          <a:lstStyle/>
          <a:p>
            <a:r>
              <a:rPr lang="en-US" dirty="0"/>
              <a:t>Use of attribution theory in teaching</a:t>
            </a:r>
            <a:endParaRPr lang="de-AT" dirty="0"/>
          </a:p>
        </p:txBody>
      </p:sp>
      <p:sp>
        <p:nvSpPr>
          <p:cNvPr id="3" name="Inhaltsplatzhalter 2">
            <a:extLst>
              <a:ext uri="{FF2B5EF4-FFF2-40B4-BE49-F238E27FC236}">
                <a16:creationId xmlns:a16="http://schemas.microsoft.com/office/drawing/2014/main" id="{9FA5CB6B-DD4B-4724-9307-323E8D367717}"/>
              </a:ext>
            </a:extLst>
          </p:cNvPr>
          <p:cNvSpPr>
            <a:spLocks noGrp="1"/>
          </p:cNvSpPr>
          <p:nvPr>
            <p:ph idx="1"/>
          </p:nvPr>
        </p:nvSpPr>
        <p:spPr/>
        <p:txBody>
          <a:bodyPr/>
          <a:lstStyle/>
          <a:p>
            <a:r>
              <a:rPr lang="en-US" dirty="0"/>
              <a:t>Teachers have an influence on the conclusions and assessments their students come to about themselves through the way they comment on their students' successes and failures. Depending on the style of attribution they use, they can help to ensure that especially weaker students either remain motivated and continue to try, or begin to withdraw more and more from school life and its requirements.</a:t>
            </a:r>
            <a:endParaRPr lang="de-AT" dirty="0"/>
          </a:p>
        </p:txBody>
      </p:sp>
      <p:sp>
        <p:nvSpPr>
          <p:cNvPr id="4" name="Fußzeilenplatzhalter 3">
            <a:extLst>
              <a:ext uri="{FF2B5EF4-FFF2-40B4-BE49-F238E27FC236}">
                <a16:creationId xmlns:a16="http://schemas.microsoft.com/office/drawing/2014/main" id="{DAF1E51E-EDB8-4709-A075-F63FC7605497}"/>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05300CFF-04C3-44E3-AEFB-0B6C562B15EE}"/>
              </a:ext>
            </a:extLst>
          </p:cNvPr>
          <p:cNvSpPr>
            <a:spLocks noGrp="1"/>
          </p:cNvSpPr>
          <p:nvPr>
            <p:ph type="sldNum" sz="quarter" idx="12"/>
          </p:nvPr>
        </p:nvSpPr>
        <p:spPr/>
        <p:txBody>
          <a:bodyPr/>
          <a:lstStyle/>
          <a:p>
            <a:fld id="{8B44F962-17F4-4193-8DD0-20201EFDB343}" type="slidenum">
              <a:rPr lang="de-AT" smtClean="0"/>
              <a:pPr/>
              <a:t>23</a:t>
            </a:fld>
            <a:endParaRPr lang="de-AT" dirty="0"/>
          </a:p>
        </p:txBody>
      </p:sp>
    </p:spTree>
    <p:extLst>
      <p:ext uri="{BB962C8B-B14F-4D97-AF65-F5344CB8AC3E}">
        <p14:creationId xmlns:p14="http://schemas.microsoft.com/office/powerpoint/2010/main" val="23738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F5864-789D-41F7-AAC9-559A37155738}"/>
              </a:ext>
            </a:extLst>
          </p:cNvPr>
          <p:cNvSpPr>
            <a:spLocks noGrp="1"/>
          </p:cNvSpPr>
          <p:nvPr>
            <p:ph type="title"/>
          </p:nvPr>
        </p:nvSpPr>
        <p:spPr/>
        <p:txBody>
          <a:bodyPr/>
          <a:lstStyle/>
          <a:p>
            <a:r>
              <a:rPr lang="de-AT" dirty="0" err="1"/>
              <a:t>Explanations</a:t>
            </a:r>
            <a:r>
              <a:rPr lang="de-AT" dirty="0"/>
              <a:t> </a:t>
            </a:r>
            <a:r>
              <a:rPr lang="de-AT" dirty="0" err="1"/>
              <a:t>that</a:t>
            </a:r>
            <a:r>
              <a:rPr lang="de-AT" dirty="0"/>
              <a:t> </a:t>
            </a:r>
            <a:r>
              <a:rPr lang="de-AT" dirty="0" err="1"/>
              <a:t>lead</a:t>
            </a:r>
            <a:r>
              <a:rPr lang="de-AT" dirty="0"/>
              <a:t> </a:t>
            </a:r>
            <a:r>
              <a:rPr lang="de-AT" dirty="0" err="1"/>
              <a:t>to</a:t>
            </a:r>
            <a:r>
              <a:rPr lang="de-AT" dirty="0"/>
              <a:t> </a:t>
            </a:r>
            <a:r>
              <a:rPr lang="de-AT" dirty="0" err="1"/>
              <a:t>depression</a:t>
            </a:r>
            <a:endParaRPr lang="de-AT" dirty="0"/>
          </a:p>
        </p:txBody>
      </p:sp>
      <p:sp>
        <p:nvSpPr>
          <p:cNvPr id="3" name="Inhaltsplatzhalter 2">
            <a:extLst>
              <a:ext uri="{FF2B5EF4-FFF2-40B4-BE49-F238E27FC236}">
                <a16:creationId xmlns:a16="http://schemas.microsoft.com/office/drawing/2014/main" id="{0D607BC7-775A-4FCE-BDF0-B1CBB62F4EA2}"/>
              </a:ext>
            </a:extLst>
          </p:cNvPr>
          <p:cNvSpPr>
            <a:spLocks noGrp="1"/>
          </p:cNvSpPr>
          <p:nvPr>
            <p:ph idx="1"/>
          </p:nvPr>
        </p:nvSpPr>
        <p:spPr/>
        <p:txBody>
          <a:bodyPr/>
          <a:lstStyle/>
          <a:p>
            <a:r>
              <a:rPr lang="en-US" dirty="0"/>
              <a:t>According to Seligman, a certain style of attribution can lead to depression, namely to explain </a:t>
            </a:r>
            <a:r>
              <a:rPr lang="en-US" b="1" dirty="0"/>
              <a:t>negative experiences </a:t>
            </a:r>
            <a:r>
              <a:rPr lang="en-US" dirty="0"/>
              <a:t>through </a:t>
            </a:r>
            <a:r>
              <a:rPr lang="en-US" b="1" dirty="0"/>
              <a:t>internal</a:t>
            </a:r>
            <a:r>
              <a:rPr lang="en-US" dirty="0"/>
              <a:t>, </a:t>
            </a:r>
            <a:r>
              <a:rPr lang="en-US" b="1" dirty="0"/>
              <a:t>stable</a:t>
            </a:r>
            <a:r>
              <a:rPr lang="en-US" dirty="0"/>
              <a:t> and </a:t>
            </a:r>
            <a:r>
              <a:rPr lang="en-US" b="1" dirty="0"/>
              <a:t>general</a:t>
            </a:r>
            <a:r>
              <a:rPr lang="en-US" dirty="0"/>
              <a:t> causes:</a:t>
            </a:r>
          </a:p>
          <a:p>
            <a:endParaRPr lang="de-AT" dirty="0"/>
          </a:p>
        </p:txBody>
      </p:sp>
      <p:sp>
        <p:nvSpPr>
          <p:cNvPr id="4" name="Fußzeilenplatzhalter 3">
            <a:extLst>
              <a:ext uri="{FF2B5EF4-FFF2-40B4-BE49-F238E27FC236}">
                <a16:creationId xmlns:a16="http://schemas.microsoft.com/office/drawing/2014/main" id="{CCD785EE-F578-4496-9BD3-D7E0589D92A8}"/>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EF756B4A-F62A-447F-86BA-8A5FFB803C33}"/>
              </a:ext>
            </a:extLst>
          </p:cNvPr>
          <p:cNvSpPr>
            <a:spLocks noGrp="1"/>
          </p:cNvSpPr>
          <p:nvPr>
            <p:ph type="sldNum" sz="quarter" idx="12"/>
          </p:nvPr>
        </p:nvSpPr>
        <p:spPr/>
        <p:txBody>
          <a:bodyPr/>
          <a:lstStyle/>
          <a:p>
            <a:fld id="{8B44F962-17F4-4193-8DD0-20201EFDB343}" type="slidenum">
              <a:rPr lang="de-AT" smtClean="0"/>
              <a:pPr/>
              <a:t>24</a:t>
            </a:fld>
            <a:endParaRPr lang="de-AT" dirty="0"/>
          </a:p>
        </p:txBody>
      </p:sp>
      <p:graphicFrame>
        <p:nvGraphicFramePr>
          <p:cNvPr id="6" name="Diagramm 5">
            <a:extLst>
              <a:ext uri="{FF2B5EF4-FFF2-40B4-BE49-F238E27FC236}">
                <a16:creationId xmlns:a16="http://schemas.microsoft.com/office/drawing/2014/main" id="{7E605E76-9F57-4AE7-B7A8-73D045598F2A}"/>
              </a:ext>
            </a:extLst>
          </p:cNvPr>
          <p:cNvGraphicFramePr/>
          <p:nvPr>
            <p:extLst>
              <p:ext uri="{D42A27DB-BD31-4B8C-83A1-F6EECF244321}">
                <p14:modId xmlns:p14="http://schemas.microsoft.com/office/powerpoint/2010/main" val="882508876"/>
              </p:ext>
            </p:extLst>
          </p:nvPr>
        </p:nvGraphicFramePr>
        <p:xfrm>
          <a:off x="1078523" y="3312762"/>
          <a:ext cx="8896205" cy="2963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67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54F04-59D7-40D5-BF7C-0D689E82E01E}"/>
              </a:ext>
            </a:extLst>
          </p:cNvPr>
          <p:cNvSpPr>
            <a:spLocks noGrp="1"/>
          </p:cNvSpPr>
          <p:nvPr>
            <p:ph type="title"/>
          </p:nvPr>
        </p:nvSpPr>
        <p:spPr/>
        <p:txBody>
          <a:bodyPr/>
          <a:lstStyle/>
          <a:p>
            <a:r>
              <a:rPr lang="de-AT" dirty="0" err="1"/>
              <a:t>Explanations</a:t>
            </a:r>
            <a:r>
              <a:rPr lang="de-AT" dirty="0"/>
              <a:t> </a:t>
            </a:r>
            <a:r>
              <a:rPr lang="de-AT" dirty="0" err="1"/>
              <a:t>that</a:t>
            </a:r>
            <a:r>
              <a:rPr lang="de-AT" dirty="0"/>
              <a:t> </a:t>
            </a:r>
            <a:r>
              <a:rPr lang="de-AT" dirty="0" err="1"/>
              <a:t>lead</a:t>
            </a:r>
            <a:r>
              <a:rPr lang="de-AT" dirty="0"/>
              <a:t> </a:t>
            </a:r>
            <a:r>
              <a:rPr lang="de-AT" dirty="0" err="1"/>
              <a:t>to</a:t>
            </a:r>
            <a:r>
              <a:rPr lang="de-AT" dirty="0"/>
              <a:t> </a:t>
            </a:r>
            <a:r>
              <a:rPr lang="en-US" dirty="0"/>
              <a:t>megalomania</a:t>
            </a:r>
            <a:endParaRPr lang="de-AT" dirty="0"/>
          </a:p>
        </p:txBody>
      </p:sp>
      <p:sp>
        <p:nvSpPr>
          <p:cNvPr id="3" name="Inhaltsplatzhalter 2">
            <a:extLst>
              <a:ext uri="{FF2B5EF4-FFF2-40B4-BE49-F238E27FC236}">
                <a16:creationId xmlns:a16="http://schemas.microsoft.com/office/drawing/2014/main" id="{0996923D-18D0-4264-AA03-D4DF5E900989}"/>
              </a:ext>
            </a:extLst>
          </p:cNvPr>
          <p:cNvSpPr>
            <a:spLocks noGrp="1"/>
          </p:cNvSpPr>
          <p:nvPr>
            <p:ph idx="1"/>
          </p:nvPr>
        </p:nvSpPr>
        <p:spPr/>
        <p:txBody>
          <a:bodyPr/>
          <a:lstStyle/>
          <a:p>
            <a:r>
              <a:rPr lang="en-US" dirty="0"/>
              <a:t>The opposite, namely evaluating negative experiences as external, variable and specific, can lead to not assuming responsibility for one’s own mistakes and consequently not having any learning experiences.</a:t>
            </a:r>
            <a:endParaRPr lang="de-AT" dirty="0"/>
          </a:p>
          <a:p>
            <a:r>
              <a:rPr lang="en-US" dirty="0"/>
              <a:t>To use the words of </a:t>
            </a:r>
            <a:r>
              <a:rPr lang="en-US" dirty="0" err="1"/>
              <a:t>Heckhausen</a:t>
            </a:r>
            <a:r>
              <a:rPr lang="en-US" dirty="0"/>
              <a:t>, an expert in the field of motivational psychology: "If you ALWAYS attribute good experiences to INTERNAL and bad experiences to EXTERNAL, you may suffer from megalomania!”</a:t>
            </a:r>
            <a:endParaRPr lang="de-AT" dirty="0"/>
          </a:p>
        </p:txBody>
      </p:sp>
      <p:sp>
        <p:nvSpPr>
          <p:cNvPr id="4" name="Fußzeilenplatzhalter 3">
            <a:extLst>
              <a:ext uri="{FF2B5EF4-FFF2-40B4-BE49-F238E27FC236}">
                <a16:creationId xmlns:a16="http://schemas.microsoft.com/office/drawing/2014/main" id="{26675CCB-1073-4873-A5A8-65935B08B532}"/>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4D82F130-EA83-4F91-A7C1-36589EAEA7A4}"/>
              </a:ext>
            </a:extLst>
          </p:cNvPr>
          <p:cNvSpPr>
            <a:spLocks noGrp="1"/>
          </p:cNvSpPr>
          <p:nvPr>
            <p:ph type="sldNum" sz="quarter" idx="12"/>
          </p:nvPr>
        </p:nvSpPr>
        <p:spPr/>
        <p:txBody>
          <a:bodyPr/>
          <a:lstStyle/>
          <a:p>
            <a:fld id="{8B44F962-17F4-4193-8DD0-20201EFDB343}" type="slidenum">
              <a:rPr lang="de-AT" smtClean="0"/>
              <a:pPr/>
              <a:t>25</a:t>
            </a:fld>
            <a:endParaRPr lang="de-AT" dirty="0"/>
          </a:p>
        </p:txBody>
      </p:sp>
    </p:spTree>
    <p:extLst>
      <p:ext uri="{BB962C8B-B14F-4D97-AF65-F5344CB8AC3E}">
        <p14:creationId xmlns:p14="http://schemas.microsoft.com/office/powerpoint/2010/main" val="420589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C1460-8F1A-4595-8016-BB1E5544D5D9}"/>
              </a:ext>
            </a:extLst>
          </p:cNvPr>
          <p:cNvSpPr>
            <a:spLocks noGrp="1"/>
          </p:cNvSpPr>
          <p:nvPr>
            <p:ph type="title"/>
          </p:nvPr>
        </p:nvSpPr>
        <p:spPr/>
        <p:txBody>
          <a:bodyPr/>
          <a:lstStyle/>
          <a:p>
            <a:r>
              <a:rPr lang="de-AT" dirty="0"/>
              <a:t>General </a:t>
            </a:r>
            <a:r>
              <a:rPr lang="de-AT" dirty="0" err="1"/>
              <a:t>recommendations</a:t>
            </a:r>
            <a:r>
              <a:rPr lang="de-AT" dirty="0"/>
              <a:t>? Take </a:t>
            </a:r>
            <a:r>
              <a:rPr lang="de-AT" dirty="0" err="1"/>
              <a:t>into</a:t>
            </a:r>
            <a:r>
              <a:rPr lang="de-AT" dirty="0"/>
              <a:t> </a:t>
            </a:r>
            <a:r>
              <a:rPr lang="de-AT" dirty="0" err="1"/>
              <a:t>account</a:t>
            </a:r>
            <a:r>
              <a:rPr lang="de-AT" dirty="0"/>
              <a:t> </a:t>
            </a:r>
            <a:r>
              <a:rPr lang="de-AT" dirty="0" err="1"/>
              <a:t>the</a:t>
            </a:r>
            <a:r>
              <a:rPr lang="de-AT" dirty="0"/>
              <a:t> </a:t>
            </a:r>
            <a:r>
              <a:rPr lang="de-AT" dirty="0" err="1"/>
              <a:t>thinking</a:t>
            </a:r>
            <a:r>
              <a:rPr lang="de-AT" dirty="0"/>
              <a:t> </a:t>
            </a:r>
            <a:r>
              <a:rPr lang="de-AT" dirty="0" err="1"/>
              <a:t>styles</a:t>
            </a:r>
            <a:r>
              <a:rPr lang="de-AT" dirty="0"/>
              <a:t> </a:t>
            </a:r>
            <a:r>
              <a:rPr lang="de-AT" dirty="0" err="1"/>
              <a:t>of</a:t>
            </a:r>
            <a:r>
              <a:rPr lang="de-AT" dirty="0"/>
              <a:t> </a:t>
            </a:r>
            <a:r>
              <a:rPr lang="de-AT" dirty="0" err="1"/>
              <a:t>your</a:t>
            </a:r>
            <a:r>
              <a:rPr lang="de-AT" dirty="0"/>
              <a:t> </a:t>
            </a:r>
            <a:r>
              <a:rPr lang="de-AT" dirty="0" err="1"/>
              <a:t>students</a:t>
            </a:r>
            <a:r>
              <a:rPr lang="de-AT" dirty="0"/>
              <a:t>!</a:t>
            </a:r>
          </a:p>
        </p:txBody>
      </p:sp>
      <p:sp>
        <p:nvSpPr>
          <p:cNvPr id="3" name="Inhaltsplatzhalter 2">
            <a:extLst>
              <a:ext uri="{FF2B5EF4-FFF2-40B4-BE49-F238E27FC236}">
                <a16:creationId xmlns:a16="http://schemas.microsoft.com/office/drawing/2014/main" id="{06460BA5-C124-46B3-906C-4E6BF5BEFEBB}"/>
              </a:ext>
            </a:extLst>
          </p:cNvPr>
          <p:cNvSpPr>
            <a:spLocks noGrp="1"/>
          </p:cNvSpPr>
          <p:nvPr>
            <p:ph idx="1"/>
          </p:nvPr>
        </p:nvSpPr>
        <p:spPr>
          <a:xfrm>
            <a:off x="800845" y="2298283"/>
            <a:ext cx="10515600" cy="3875412"/>
          </a:xfrm>
        </p:spPr>
        <p:txBody>
          <a:bodyPr>
            <a:normAutofit fontScale="92500" lnSpcReduction="10000"/>
          </a:bodyPr>
          <a:lstStyle/>
          <a:p>
            <a:r>
              <a:rPr lang="en-US" dirty="0"/>
              <a:t>For these reasons, general recommendations cannot be given. </a:t>
            </a:r>
          </a:p>
          <a:p>
            <a:r>
              <a:rPr lang="en-US" dirty="0"/>
              <a:t>However, it has proven quite useful to refer individually to each students' personal attributions and include the results in the evaluations of their school performance. </a:t>
            </a:r>
          </a:p>
          <a:p>
            <a:r>
              <a:rPr lang="en-US" dirty="0"/>
              <a:t>Students who show a tendency towards the attributions internal/stable/general need help to modify their thinking patterns. As a teacher, you can support those students by consciously commenting on negative performance in an external, variable and specific manner, for example: "</a:t>
            </a:r>
            <a:r>
              <a:rPr lang="en-US" b="1" dirty="0"/>
              <a:t>This time (specific) you were not well prepared enough for these questions (external) (variable). Therefore, this time I couldn’t give you a good grade." </a:t>
            </a:r>
          </a:p>
        </p:txBody>
      </p:sp>
      <p:sp>
        <p:nvSpPr>
          <p:cNvPr id="4" name="Fußzeilenplatzhalter 3">
            <a:extLst>
              <a:ext uri="{FF2B5EF4-FFF2-40B4-BE49-F238E27FC236}">
                <a16:creationId xmlns:a16="http://schemas.microsoft.com/office/drawing/2014/main" id="{50A2EEE8-B59A-4C61-9314-0A42191E5963}"/>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67D1A1E9-262A-47B1-BC54-29EEDCC5395E}"/>
              </a:ext>
            </a:extLst>
          </p:cNvPr>
          <p:cNvSpPr>
            <a:spLocks noGrp="1"/>
          </p:cNvSpPr>
          <p:nvPr>
            <p:ph type="sldNum" sz="quarter" idx="12"/>
          </p:nvPr>
        </p:nvSpPr>
        <p:spPr/>
        <p:txBody>
          <a:bodyPr/>
          <a:lstStyle/>
          <a:p>
            <a:fld id="{8B44F962-17F4-4193-8DD0-20201EFDB343}" type="slidenum">
              <a:rPr lang="de-AT" smtClean="0"/>
              <a:pPr/>
              <a:t>26</a:t>
            </a:fld>
            <a:endParaRPr lang="de-AT" dirty="0"/>
          </a:p>
        </p:txBody>
      </p:sp>
    </p:spTree>
    <p:extLst>
      <p:ext uri="{BB962C8B-B14F-4D97-AF65-F5344CB8AC3E}">
        <p14:creationId xmlns:p14="http://schemas.microsoft.com/office/powerpoint/2010/main" val="185859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3B7BB-665E-4242-A4BD-DBC35EBC063D}"/>
              </a:ext>
            </a:extLst>
          </p:cNvPr>
          <p:cNvSpPr>
            <a:spLocks noGrp="1"/>
          </p:cNvSpPr>
          <p:nvPr>
            <p:ph type="title"/>
          </p:nvPr>
        </p:nvSpPr>
        <p:spPr/>
        <p:txBody>
          <a:bodyPr/>
          <a:lstStyle/>
          <a:p>
            <a:r>
              <a:rPr lang="de-AT" dirty="0"/>
              <a:t>General </a:t>
            </a:r>
            <a:r>
              <a:rPr lang="de-AT" dirty="0" err="1"/>
              <a:t>recommendations</a:t>
            </a:r>
            <a:r>
              <a:rPr lang="de-AT" dirty="0"/>
              <a:t>? Take </a:t>
            </a:r>
            <a:r>
              <a:rPr lang="de-AT" dirty="0" err="1"/>
              <a:t>into</a:t>
            </a:r>
            <a:r>
              <a:rPr lang="de-AT" dirty="0"/>
              <a:t> </a:t>
            </a:r>
            <a:r>
              <a:rPr lang="de-AT" dirty="0" err="1"/>
              <a:t>account</a:t>
            </a:r>
            <a:r>
              <a:rPr lang="de-AT" dirty="0"/>
              <a:t> </a:t>
            </a:r>
            <a:r>
              <a:rPr lang="de-AT" dirty="0" err="1"/>
              <a:t>the</a:t>
            </a:r>
            <a:r>
              <a:rPr lang="de-AT" dirty="0"/>
              <a:t> </a:t>
            </a:r>
            <a:r>
              <a:rPr lang="de-AT" dirty="0" err="1"/>
              <a:t>thinking</a:t>
            </a:r>
            <a:r>
              <a:rPr lang="de-AT" dirty="0"/>
              <a:t> </a:t>
            </a:r>
            <a:r>
              <a:rPr lang="de-AT" dirty="0" err="1"/>
              <a:t>styles</a:t>
            </a:r>
            <a:r>
              <a:rPr lang="de-AT" dirty="0"/>
              <a:t> </a:t>
            </a:r>
            <a:r>
              <a:rPr lang="de-AT" dirty="0" err="1"/>
              <a:t>of</a:t>
            </a:r>
            <a:r>
              <a:rPr lang="de-AT" dirty="0"/>
              <a:t> </a:t>
            </a:r>
            <a:r>
              <a:rPr lang="de-AT" dirty="0" err="1"/>
              <a:t>your</a:t>
            </a:r>
            <a:r>
              <a:rPr lang="de-AT" dirty="0"/>
              <a:t> </a:t>
            </a:r>
            <a:r>
              <a:rPr lang="de-AT" dirty="0" err="1"/>
              <a:t>students</a:t>
            </a:r>
            <a:r>
              <a:rPr lang="de-AT" dirty="0"/>
              <a:t>!</a:t>
            </a:r>
          </a:p>
        </p:txBody>
      </p:sp>
      <p:sp>
        <p:nvSpPr>
          <p:cNvPr id="3" name="Inhaltsplatzhalter 2">
            <a:extLst>
              <a:ext uri="{FF2B5EF4-FFF2-40B4-BE49-F238E27FC236}">
                <a16:creationId xmlns:a16="http://schemas.microsoft.com/office/drawing/2014/main" id="{3F66E0C4-69E6-46A4-82CA-38BAA1DD0AAC}"/>
              </a:ext>
            </a:extLst>
          </p:cNvPr>
          <p:cNvSpPr>
            <a:spLocks noGrp="1"/>
          </p:cNvSpPr>
          <p:nvPr>
            <p:ph idx="1"/>
          </p:nvPr>
        </p:nvSpPr>
        <p:spPr>
          <a:xfrm>
            <a:off x="838199" y="2335029"/>
            <a:ext cx="10515600" cy="3635466"/>
          </a:xfrm>
        </p:spPr>
        <p:txBody>
          <a:bodyPr/>
          <a:lstStyle/>
          <a:p>
            <a:r>
              <a:rPr lang="en-US" dirty="0"/>
              <a:t>Students who show a tendency towards the attributions external/variable/specific often do not seem to assume any personal responsibility for failures. Firstly, you should question whether this reaction could be a defense mechanism to protect themselves. You can clarify how the student really feels about the failure and what kind of support she or he needs in a one-to-one conversation. </a:t>
            </a:r>
            <a:endParaRPr lang="de-AT" dirty="0"/>
          </a:p>
        </p:txBody>
      </p:sp>
      <p:sp>
        <p:nvSpPr>
          <p:cNvPr id="4" name="Fußzeilenplatzhalter 3">
            <a:extLst>
              <a:ext uri="{FF2B5EF4-FFF2-40B4-BE49-F238E27FC236}">
                <a16:creationId xmlns:a16="http://schemas.microsoft.com/office/drawing/2014/main" id="{B2A7A00F-1257-4D16-AE63-A4D3F52D8E79}"/>
              </a:ext>
            </a:extLst>
          </p:cNvPr>
          <p:cNvSpPr>
            <a:spLocks noGrp="1"/>
          </p:cNvSpPr>
          <p:nvPr>
            <p:ph type="ftr" sz="quarter" idx="11"/>
          </p:nvPr>
        </p:nvSpPr>
        <p:spPr/>
        <p:txBody>
          <a:bodyPr/>
          <a:lstStyle/>
          <a:p>
            <a:r>
              <a:rPr lang="en-US" dirty="0"/>
              <a:t>Helpful Attributions</a:t>
            </a:r>
            <a:endParaRPr lang="de-AT" dirty="0"/>
          </a:p>
        </p:txBody>
      </p:sp>
      <p:sp>
        <p:nvSpPr>
          <p:cNvPr id="5" name="Foliennummernplatzhalter 4">
            <a:extLst>
              <a:ext uri="{FF2B5EF4-FFF2-40B4-BE49-F238E27FC236}">
                <a16:creationId xmlns:a16="http://schemas.microsoft.com/office/drawing/2014/main" id="{25A8DEF4-A428-4F26-B9BB-9CC45613D8D6}"/>
              </a:ext>
            </a:extLst>
          </p:cNvPr>
          <p:cNvSpPr>
            <a:spLocks noGrp="1"/>
          </p:cNvSpPr>
          <p:nvPr>
            <p:ph type="sldNum" sz="quarter" idx="12"/>
          </p:nvPr>
        </p:nvSpPr>
        <p:spPr/>
        <p:txBody>
          <a:bodyPr/>
          <a:lstStyle/>
          <a:p>
            <a:fld id="{8B44F962-17F4-4193-8DD0-20201EFDB343}" type="slidenum">
              <a:rPr lang="de-AT" smtClean="0"/>
              <a:pPr/>
              <a:t>27</a:t>
            </a:fld>
            <a:endParaRPr lang="de-AT" dirty="0"/>
          </a:p>
        </p:txBody>
      </p:sp>
    </p:spTree>
    <p:extLst>
      <p:ext uri="{BB962C8B-B14F-4D97-AF65-F5344CB8AC3E}">
        <p14:creationId xmlns:p14="http://schemas.microsoft.com/office/powerpoint/2010/main" val="332348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 Practice </a:t>
            </a:r>
            <a:r>
              <a:rPr lang="en-US" dirty="0"/>
              <a:t>Helpful Attributions!</a:t>
            </a:r>
            <a:r>
              <a:rPr lang="de-AT" dirty="0"/>
              <a:t> </a:t>
            </a:r>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lstStyle/>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28</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
        <p:nvSpPr>
          <p:cNvPr id="10" name="Inhaltsplatzhalter 7">
            <a:extLst>
              <a:ext uri="{FF2B5EF4-FFF2-40B4-BE49-F238E27FC236}">
                <a16:creationId xmlns:a16="http://schemas.microsoft.com/office/drawing/2014/main" id="{A1DF5341-8349-4339-8F47-91FE288009BD}"/>
              </a:ext>
            </a:extLst>
          </p:cNvPr>
          <p:cNvSpPr txBox="1">
            <a:spLocks/>
          </p:cNvSpPr>
          <p:nvPr/>
        </p:nvSpPr>
        <p:spPr>
          <a:xfrm>
            <a:off x="918882" y="1793271"/>
            <a:ext cx="10515600" cy="4123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rPr>
              <a:t>How do your students usually explain successes and how do they explain failures? Take the list of students of one of your classes and think about how each student typically explains personal failures in school to herself/himself and how she/he explains personal school successes to herself/himself by making use of the six-field scheme.</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11" name="Grafik 10">
            <a:extLst>
              <a:ext uri="{FF2B5EF4-FFF2-40B4-BE49-F238E27FC236}">
                <a16:creationId xmlns:a16="http://schemas.microsoft.com/office/drawing/2014/main" id="{E8E03951-A90F-491C-8D83-5646D5012758}"/>
              </a:ext>
            </a:extLst>
          </p:cNvPr>
          <p:cNvPicPr>
            <a:picLocks noChangeAspect="1"/>
          </p:cNvPicPr>
          <p:nvPr/>
        </p:nvPicPr>
        <p:blipFill>
          <a:blip r:embed="rId3"/>
          <a:stretch>
            <a:fillRect/>
          </a:stretch>
        </p:blipFill>
        <p:spPr>
          <a:xfrm>
            <a:off x="1216522" y="3798992"/>
            <a:ext cx="6463243" cy="2117994"/>
          </a:xfrm>
          <a:prstGeom prst="rect">
            <a:avLst/>
          </a:prstGeom>
        </p:spPr>
      </p:pic>
    </p:spTree>
    <p:extLst>
      <p:ext uri="{BB962C8B-B14F-4D97-AF65-F5344CB8AC3E}">
        <p14:creationId xmlns:p14="http://schemas.microsoft.com/office/powerpoint/2010/main" val="3950947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 Practice </a:t>
            </a:r>
            <a:r>
              <a:rPr lang="en-US" dirty="0"/>
              <a:t>Helpful Attributions!</a:t>
            </a:r>
            <a:r>
              <a:rPr lang="de-AT" dirty="0"/>
              <a:t> </a:t>
            </a:r>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lstStyle/>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29</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
        <p:nvSpPr>
          <p:cNvPr id="10" name="Inhaltsplatzhalter 7">
            <a:extLst>
              <a:ext uri="{FF2B5EF4-FFF2-40B4-BE49-F238E27FC236}">
                <a16:creationId xmlns:a16="http://schemas.microsoft.com/office/drawing/2014/main" id="{A1DF5341-8349-4339-8F47-91FE288009BD}"/>
              </a:ext>
            </a:extLst>
          </p:cNvPr>
          <p:cNvSpPr txBox="1">
            <a:spLocks/>
          </p:cNvSpPr>
          <p:nvPr/>
        </p:nvSpPr>
        <p:spPr>
          <a:xfrm>
            <a:off x="918882" y="1793271"/>
            <a:ext cx="10515600" cy="4123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rPr>
              <a:t>Now find those students who need your help to succeed at school and consider helpful and supportive feedback for them for the following situations.</a:t>
            </a:r>
          </a:p>
          <a:p>
            <a:pPr lvl="1"/>
            <a:r>
              <a:rPr lang="en-US" dirty="0">
                <a:solidFill>
                  <a:prstClr val="black"/>
                </a:solidFill>
              </a:rPr>
              <a:t>school failures</a:t>
            </a:r>
          </a:p>
          <a:p>
            <a:pPr lvl="1"/>
            <a:r>
              <a:rPr lang="en-US" dirty="0">
                <a:solidFill>
                  <a:prstClr val="black"/>
                </a:solidFill>
              </a:rPr>
              <a:t>school successes</a:t>
            </a:r>
            <a:endParaRPr lang="en-US" sz="2800" dirty="0">
              <a:solidFill>
                <a:prstClr val="black"/>
              </a:solidFill>
            </a:endParaRPr>
          </a:p>
          <a:p>
            <a:r>
              <a:rPr lang="en-US" dirty="0">
                <a:solidFill>
                  <a:prstClr val="black"/>
                </a:solidFill>
              </a:rPr>
              <a:t>Make again use of the six-field scheme.</a:t>
            </a:r>
            <a:endParaRPr lang="de-AT" dirty="0"/>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11" name="Grafik 10">
            <a:extLst>
              <a:ext uri="{FF2B5EF4-FFF2-40B4-BE49-F238E27FC236}">
                <a16:creationId xmlns:a16="http://schemas.microsoft.com/office/drawing/2014/main" id="{E8E03951-A90F-491C-8D83-5646D5012758}"/>
              </a:ext>
            </a:extLst>
          </p:cNvPr>
          <p:cNvPicPr>
            <a:picLocks noChangeAspect="1"/>
          </p:cNvPicPr>
          <p:nvPr/>
        </p:nvPicPr>
        <p:blipFill>
          <a:blip r:embed="rId3"/>
          <a:stretch>
            <a:fillRect/>
          </a:stretch>
        </p:blipFill>
        <p:spPr>
          <a:xfrm>
            <a:off x="918882" y="4314115"/>
            <a:ext cx="5463052" cy="1790233"/>
          </a:xfrm>
          <a:prstGeom prst="rect">
            <a:avLst/>
          </a:prstGeom>
        </p:spPr>
      </p:pic>
    </p:spTree>
    <p:extLst>
      <p:ext uri="{BB962C8B-B14F-4D97-AF65-F5344CB8AC3E}">
        <p14:creationId xmlns:p14="http://schemas.microsoft.com/office/powerpoint/2010/main" val="296000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en-US" dirty="0"/>
              <a:t>Class structure and design of learning spaces </a:t>
            </a:r>
            <a:endParaRPr lang="de-AT" dirty="0"/>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err="1"/>
              <a:t>subtitle</a:t>
            </a:r>
            <a:endParaRPr lang="de-AT" dirty="0"/>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a:xfrm>
            <a:off x="1078523" y="6276181"/>
            <a:ext cx="4349261" cy="365125"/>
          </a:xfrm>
        </p:spPr>
        <p:txBody>
          <a:bodyPr/>
          <a:lstStyle/>
          <a:p>
            <a:r>
              <a:rPr lang="en-US" dirty="0"/>
              <a:t>Class structure and design of learning spaces </a:t>
            </a:r>
            <a:endParaRPr lang="de-AT" dirty="0"/>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3</a:t>
            </a:fld>
            <a:endParaRPr lang="de-AT" dirty="0"/>
          </a:p>
        </p:txBody>
      </p:sp>
    </p:spTree>
    <p:extLst>
      <p:ext uri="{BB962C8B-B14F-4D97-AF65-F5344CB8AC3E}">
        <p14:creationId xmlns:p14="http://schemas.microsoft.com/office/powerpoint/2010/main" val="398649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de-AT" dirty="0"/>
              <a:t>Practice </a:t>
            </a:r>
            <a:r>
              <a:rPr lang="en-US" dirty="0"/>
              <a:t>Helpful Attributions with a colleague!</a:t>
            </a:r>
            <a:br>
              <a:rPr lang="de-AT" dirty="0"/>
            </a:b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p:txBody>
          <a:bodyPr/>
          <a:lstStyle/>
          <a:p>
            <a:r>
              <a:rPr lang="en-US" dirty="0"/>
              <a:t>Describe to your colleague how one of the students you want to support with Helpful Attributions typically explains his/her school failures and successes to himself/herself and then suggest appropriate feedback for this student.</a:t>
            </a:r>
          </a:p>
          <a:p>
            <a:r>
              <a:rPr lang="en-US" dirty="0"/>
              <a:t>Get feedback from your </a:t>
            </a:r>
            <a:r>
              <a:rPr lang="en-US" dirty="0" err="1"/>
              <a:t>collegue</a:t>
            </a:r>
            <a:r>
              <a:rPr lang="en-US" dirty="0"/>
              <a:t> on your planned Helpful Attributions.</a:t>
            </a:r>
          </a:p>
          <a:p>
            <a:r>
              <a:rPr lang="en-US" dirty="0"/>
              <a:t>In this way, discuss each student on your list with your </a:t>
            </a:r>
            <a:r>
              <a:rPr lang="en-US" dirty="0" err="1"/>
              <a:t>collegue</a:t>
            </a:r>
            <a:r>
              <a:rPr lang="en-US" dirty="0"/>
              <a:t>. Then swap roles and give your colleague feedback on his planned Helpful Attributions.</a:t>
            </a:r>
          </a:p>
          <a:p>
            <a:endParaRPr lang="en-US" dirty="0"/>
          </a:p>
          <a:p>
            <a:endParaRPr lang="en-US" dirty="0"/>
          </a:p>
          <a:p>
            <a:endParaRPr lang="de-AT" dirty="0"/>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 </a:t>
            </a:r>
            <a:r>
              <a:rPr lang="de-AT" dirty="0" err="1"/>
              <a:t>learning</a:t>
            </a:r>
            <a:endParaRPr lang="de-AT" dirty="0"/>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30</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361739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en-US" dirty="0"/>
              <a:t>Class structure and design of learning spaces </a:t>
            </a:r>
            <a:endParaRPr lang="de-AT" dirty="0"/>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lstStyle/>
          <a:p>
            <a:r>
              <a:rPr lang="en-US" dirty="0"/>
              <a:t>Our research process brought us in contact with schools that are breaking new grounds both in the structuring of their classes and of learning times. When deciding how to divide students into classes, a strong focus lies on creating a heterogeneous environment to avoid negative effects of class composition. </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a:xfrm>
            <a:off x="1078523" y="6276181"/>
            <a:ext cx="4343399" cy="365125"/>
          </a:xfrm>
        </p:spPr>
        <p:txBody>
          <a:bodyPr/>
          <a:lstStyle/>
          <a:p>
            <a:r>
              <a:rPr lang="en-US" dirty="0"/>
              <a:t>Class structure and design of learning spaces </a:t>
            </a:r>
            <a:endParaRPr lang="de-AT" dirty="0"/>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4</a:t>
            </a:fld>
            <a:endParaRPr lang="de-AT" dirty="0"/>
          </a:p>
        </p:txBody>
      </p:sp>
    </p:spTree>
    <p:extLst>
      <p:ext uri="{BB962C8B-B14F-4D97-AF65-F5344CB8AC3E}">
        <p14:creationId xmlns:p14="http://schemas.microsoft.com/office/powerpoint/2010/main" val="271214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D976D-ADAC-4EFF-A214-E8EFD4C7C783}"/>
              </a:ext>
            </a:extLst>
          </p:cNvPr>
          <p:cNvSpPr>
            <a:spLocks noGrp="1"/>
          </p:cNvSpPr>
          <p:nvPr>
            <p:ph type="title"/>
          </p:nvPr>
        </p:nvSpPr>
        <p:spPr/>
        <p:txBody>
          <a:bodyPr/>
          <a:lstStyle/>
          <a:p>
            <a:r>
              <a:rPr lang="en-US" dirty="0"/>
              <a:t>Effects of class composition and school organization mechanisms </a:t>
            </a:r>
            <a:endParaRPr lang="de-AT" dirty="0"/>
          </a:p>
        </p:txBody>
      </p:sp>
      <p:sp>
        <p:nvSpPr>
          <p:cNvPr id="3" name="Inhaltsplatzhalter 2">
            <a:extLst>
              <a:ext uri="{FF2B5EF4-FFF2-40B4-BE49-F238E27FC236}">
                <a16:creationId xmlns:a16="http://schemas.microsoft.com/office/drawing/2014/main" id="{8B4A7359-F3AD-4A6D-B5DF-490E5ABD984C}"/>
              </a:ext>
            </a:extLst>
          </p:cNvPr>
          <p:cNvSpPr>
            <a:spLocks noGrp="1"/>
          </p:cNvSpPr>
          <p:nvPr>
            <p:ph idx="1"/>
          </p:nvPr>
        </p:nvSpPr>
        <p:spPr/>
        <p:txBody>
          <a:bodyPr/>
          <a:lstStyle/>
          <a:p>
            <a:r>
              <a:rPr lang="en-US" dirty="0"/>
              <a:t>Effects of class composition stem from the social or socioeconomic as well as the linguistic and ethnic backgrounds of the students. As a teacher, you know about the effects of having many children with weak socioeconomic background in a class that lacks strong learners as role models. Researchers are trying to analyze how the complex interplay of socioeconomic background, support from home, students' and teachers' expectations, attitudes and ascriptions (in terms of students' performance and willingness to learn) creates certain effects that in turn affect the learning outcomes and motivation of the class and individual students.</a:t>
            </a:r>
            <a:endParaRPr lang="de-AT" dirty="0"/>
          </a:p>
        </p:txBody>
      </p:sp>
      <p:sp>
        <p:nvSpPr>
          <p:cNvPr id="4" name="Fußzeilenplatzhalter 3">
            <a:extLst>
              <a:ext uri="{FF2B5EF4-FFF2-40B4-BE49-F238E27FC236}">
                <a16:creationId xmlns:a16="http://schemas.microsoft.com/office/drawing/2014/main" id="{6CC3F73C-4EE6-4801-8CCC-CBDEBD83982E}"/>
              </a:ext>
            </a:extLst>
          </p:cNvPr>
          <p:cNvSpPr>
            <a:spLocks noGrp="1"/>
          </p:cNvSpPr>
          <p:nvPr>
            <p:ph type="ftr" sz="quarter" idx="11"/>
          </p:nvPr>
        </p:nvSpPr>
        <p:spPr>
          <a:xfrm>
            <a:off x="1078524" y="6276181"/>
            <a:ext cx="4360984" cy="365125"/>
          </a:xfrm>
        </p:spPr>
        <p:txBody>
          <a:bodyPr/>
          <a:lstStyle/>
          <a:p>
            <a:r>
              <a:rPr lang="en-US" dirty="0"/>
              <a:t>Class structure and design of learning spaces </a:t>
            </a:r>
            <a:endParaRPr lang="de-AT" dirty="0"/>
          </a:p>
          <a:p>
            <a:endParaRPr lang="de-AT" dirty="0"/>
          </a:p>
        </p:txBody>
      </p:sp>
      <p:sp>
        <p:nvSpPr>
          <p:cNvPr id="5" name="Foliennummernplatzhalter 4">
            <a:extLst>
              <a:ext uri="{FF2B5EF4-FFF2-40B4-BE49-F238E27FC236}">
                <a16:creationId xmlns:a16="http://schemas.microsoft.com/office/drawing/2014/main" id="{A3ADD8F2-F359-45BA-88AF-AF91996011C4}"/>
              </a:ext>
            </a:extLst>
          </p:cNvPr>
          <p:cNvSpPr>
            <a:spLocks noGrp="1"/>
          </p:cNvSpPr>
          <p:nvPr>
            <p:ph type="sldNum" sz="quarter" idx="12"/>
          </p:nvPr>
        </p:nvSpPr>
        <p:spPr/>
        <p:txBody>
          <a:bodyPr/>
          <a:lstStyle/>
          <a:p>
            <a:fld id="{8B44F962-17F4-4193-8DD0-20201EFDB343}" type="slidenum">
              <a:rPr lang="de-AT" smtClean="0"/>
              <a:pPr/>
              <a:t>5</a:t>
            </a:fld>
            <a:endParaRPr lang="de-AT" dirty="0"/>
          </a:p>
        </p:txBody>
      </p:sp>
    </p:spTree>
    <p:extLst>
      <p:ext uri="{BB962C8B-B14F-4D97-AF65-F5344CB8AC3E}">
        <p14:creationId xmlns:p14="http://schemas.microsoft.com/office/powerpoint/2010/main" val="119847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2DB8A-380E-4D2F-B0DC-8EED6E2C6C5C}"/>
              </a:ext>
            </a:extLst>
          </p:cNvPr>
          <p:cNvSpPr>
            <a:spLocks noGrp="1"/>
          </p:cNvSpPr>
          <p:nvPr>
            <p:ph type="title"/>
          </p:nvPr>
        </p:nvSpPr>
        <p:spPr/>
        <p:txBody>
          <a:bodyPr/>
          <a:lstStyle/>
          <a:p>
            <a:r>
              <a:rPr lang="en-US" dirty="0"/>
              <a:t>Effects of class composition and school organization mechanisms </a:t>
            </a:r>
            <a:endParaRPr lang="de-AT" dirty="0"/>
          </a:p>
        </p:txBody>
      </p:sp>
      <p:pic>
        <p:nvPicPr>
          <p:cNvPr id="6" name="Inhaltsplatzhalter 5">
            <a:extLst>
              <a:ext uri="{FF2B5EF4-FFF2-40B4-BE49-F238E27FC236}">
                <a16:creationId xmlns:a16="http://schemas.microsoft.com/office/drawing/2014/main" id="{264B7AAF-D7B2-4234-B95E-5D20523196FB}"/>
              </a:ext>
            </a:extLst>
          </p:cNvPr>
          <p:cNvPicPr>
            <a:picLocks noGrp="1" noChangeAspect="1"/>
          </p:cNvPicPr>
          <p:nvPr>
            <p:ph idx="1"/>
          </p:nvPr>
        </p:nvPicPr>
        <p:blipFill>
          <a:blip r:embed="rId2"/>
          <a:stretch>
            <a:fillRect/>
          </a:stretch>
        </p:blipFill>
        <p:spPr>
          <a:xfrm>
            <a:off x="3215546" y="1605821"/>
            <a:ext cx="6491162" cy="4510525"/>
          </a:xfrm>
          <a:prstGeom prst="rect">
            <a:avLst/>
          </a:prstGeom>
        </p:spPr>
      </p:pic>
      <p:sp>
        <p:nvSpPr>
          <p:cNvPr id="4" name="Fußzeilenplatzhalter 3">
            <a:extLst>
              <a:ext uri="{FF2B5EF4-FFF2-40B4-BE49-F238E27FC236}">
                <a16:creationId xmlns:a16="http://schemas.microsoft.com/office/drawing/2014/main" id="{6D02334A-6255-4EA5-B554-231694558FD2}"/>
              </a:ext>
            </a:extLst>
          </p:cNvPr>
          <p:cNvSpPr>
            <a:spLocks noGrp="1"/>
          </p:cNvSpPr>
          <p:nvPr>
            <p:ph type="ftr" sz="quarter" idx="11"/>
          </p:nvPr>
        </p:nvSpPr>
        <p:spPr>
          <a:xfrm>
            <a:off x="1078523" y="6276181"/>
            <a:ext cx="4396153" cy="365125"/>
          </a:xfrm>
        </p:spPr>
        <p:txBody>
          <a:bodyPr/>
          <a:lstStyle/>
          <a:p>
            <a:r>
              <a:rPr lang="en-US" dirty="0"/>
              <a:t>Class structure and design of learning spaces </a:t>
            </a:r>
            <a:endParaRPr lang="de-AT" dirty="0"/>
          </a:p>
          <a:p>
            <a:endParaRPr lang="de-AT" dirty="0"/>
          </a:p>
        </p:txBody>
      </p:sp>
      <p:sp>
        <p:nvSpPr>
          <p:cNvPr id="5" name="Foliennummernplatzhalter 4">
            <a:extLst>
              <a:ext uri="{FF2B5EF4-FFF2-40B4-BE49-F238E27FC236}">
                <a16:creationId xmlns:a16="http://schemas.microsoft.com/office/drawing/2014/main" id="{D71CB152-C1CF-42EA-AB74-369ED9B272DC}"/>
              </a:ext>
            </a:extLst>
          </p:cNvPr>
          <p:cNvSpPr>
            <a:spLocks noGrp="1"/>
          </p:cNvSpPr>
          <p:nvPr>
            <p:ph type="sldNum" sz="quarter" idx="12"/>
          </p:nvPr>
        </p:nvSpPr>
        <p:spPr/>
        <p:txBody>
          <a:bodyPr/>
          <a:lstStyle/>
          <a:p>
            <a:fld id="{8B44F962-17F4-4193-8DD0-20201EFDB343}" type="slidenum">
              <a:rPr lang="de-AT" smtClean="0"/>
              <a:pPr/>
              <a:t>6</a:t>
            </a:fld>
            <a:endParaRPr lang="de-AT" dirty="0"/>
          </a:p>
        </p:txBody>
      </p:sp>
    </p:spTree>
    <p:extLst>
      <p:ext uri="{BB962C8B-B14F-4D97-AF65-F5344CB8AC3E}">
        <p14:creationId xmlns:p14="http://schemas.microsoft.com/office/powerpoint/2010/main" val="381602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744D2-1859-4CA3-98CD-5B1D755173F6}"/>
              </a:ext>
            </a:extLst>
          </p:cNvPr>
          <p:cNvSpPr>
            <a:spLocks noGrp="1"/>
          </p:cNvSpPr>
          <p:nvPr>
            <p:ph type="title"/>
          </p:nvPr>
        </p:nvSpPr>
        <p:spPr/>
        <p:txBody>
          <a:bodyPr/>
          <a:lstStyle/>
          <a:p>
            <a:r>
              <a:rPr lang="en-US" dirty="0"/>
              <a:t>Effects of class composition and school organization mechanisms </a:t>
            </a:r>
            <a:endParaRPr lang="de-AT" dirty="0"/>
          </a:p>
        </p:txBody>
      </p:sp>
      <p:sp>
        <p:nvSpPr>
          <p:cNvPr id="3" name="Inhaltsplatzhalter 2">
            <a:extLst>
              <a:ext uri="{FF2B5EF4-FFF2-40B4-BE49-F238E27FC236}">
                <a16:creationId xmlns:a16="http://schemas.microsoft.com/office/drawing/2014/main" id="{EE6CE2A6-DE1D-4D14-A3F5-2CD065DB5BEB}"/>
              </a:ext>
            </a:extLst>
          </p:cNvPr>
          <p:cNvSpPr>
            <a:spLocks noGrp="1"/>
          </p:cNvSpPr>
          <p:nvPr>
            <p:ph idx="1"/>
          </p:nvPr>
        </p:nvSpPr>
        <p:spPr/>
        <p:txBody>
          <a:bodyPr/>
          <a:lstStyle/>
          <a:p>
            <a:r>
              <a:rPr lang="en-US" dirty="0"/>
              <a:t>The school can influence the composition of the classes in order to mitigate expected negative tendencies and facilitate positive synergies. If necessary, school management can assign more experienced teachers to the classes that face particular challenges. </a:t>
            </a:r>
          </a:p>
          <a:p>
            <a:pPr marL="0" indent="0">
              <a:buNone/>
            </a:pPr>
            <a:endParaRPr lang="en-US" dirty="0"/>
          </a:p>
          <a:p>
            <a:r>
              <a:rPr lang="en-US" dirty="0"/>
              <a:t>In the following, we describe how a school can implement new approaches in teaching through class composition and timetable structure: </a:t>
            </a:r>
            <a:endParaRPr lang="de-AT" dirty="0"/>
          </a:p>
        </p:txBody>
      </p:sp>
      <p:sp>
        <p:nvSpPr>
          <p:cNvPr id="4" name="Fußzeilenplatzhalter 3">
            <a:extLst>
              <a:ext uri="{FF2B5EF4-FFF2-40B4-BE49-F238E27FC236}">
                <a16:creationId xmlns:a16="http://schemas.microsoft.com/office/drawing/2014/main" id="{C64C6514-2156-4FA9-BB13-EFAA87A33D7F}"/>
              </a:ext>
            </a:extLst>
          </p:cNvPr>
          <p:cNvSpPr>
            <a:spLocks noGrp="1"/>
          </p:cNvSpPr>
          <p:nvPr>
            <p:ph type="ftr" sz="quarter" idx="11"/>
          </p:nvPr>
        </p:nvSpPr>
        <p:spPr>
          <a:xfrm>
            <a:off x="1078523" y="6276181"/>
            <a:ext cx="4390291" cy="365125"/>
          </a:xfrm>
        </p:spPr>
        <p:txBody>
          <a:bodyPr/>
          <a:lstStyle/>
          <a:p>
            <a:r>
              <a:rPr lang="en-US" dirty="0"/>
              <a:t>Class structure and design of learning spaces </a:t>
            </a:r>
            <a:endParaRPr lang="de-AT" dirty="0"/>
          </a:p>
          <a:p>
            <a:endParaRPr lang="de-AT" dirty="0"/>
          </a:p>
        </p:txBody>
      </p:sp>
      <p:sp>
        <p:nvSpPr>
          <p:cNvPr id="5" name="Foliennummernplatzhalter 4">
            <a:extLst>
              <a:ext uri="{FF2B5EF4-FFF2-40B4-BE49-F238E27FC236}">
                <a16:creationId xmlns:a16="http://schemas.microsoft.com/office/drawing/2014/main" id="{76D20CA4-2193-495C-B2AC-7E2AD8005F91}"/>
              </a:ext>
            </a:extLst>
          </p:cNvPr>
          <p:cNvSpPr>
            <a:spLocks noGrp="1"/>
          </p:cNvSpPr>
          <p:nvPr>
            <p:ph type="sldNum" sz="quarter" idx="12"/>
          </p:nvPr>
        </p:nvSpPr>
        <p:spPr/>
        <p:txBody>
          <a:bodyPr/>
          <a:lstStyle/>
          <a:p>
            <a:fld id="{8B44F962-17F4-4193-8DD0-20201EFDB343}" type="slidenum">
              <a:rPr lang="de-AT" smtClean="0"/>
              <a:pPr/>
              <a:t>7</a:t>
            </a:fld>
            <a:endParaRPr lang="de-AT" dirty="0"/>
          </a:p>
        </p:txBody>
      </p:sp>
    </p:spTree>
    <p:extLst>
      <p:ext uri="{BB962C8B-B14F-4D97-AF65-F5344CB8AC3E}">
        <p14:creationId xmlns:p14="http://schemas.microsoft.com/office/powerpoint/2010/main" val="167625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20640-9CFE-4FDF-9FAC-60B2F5262A8F}"/>
              </a:ext>
            </a:extLst>
          </p:cNvPr>
          <p:cNvSpPr>
            <a:spLocks noGrp="1"/>
          </p:cNvSpPr>
          <p:nvPr>
            <p:ph type="title"/>
          </p:nvPr>
        </p:nvSpPr>
        <p:spPr/>
        <p:txBody>
          <a:bodyPr/>
          <a:lstStyle/>
          <a:p>
            <a:r>
              <a:rPr lang="en-US" dirty="0"/>
              <a:t>class composition and timetable structure</a:t>
            </a:r>
            <a:endParaRPr lang="de-AT" dirty="0"/>
          </a:p>
        </p:txBody>
      </p:sp>
      <p:pic>
        <p:nvPicPr>
          <p:cNvPr id="6" name="Inhaltsplatzhalter 5">
            <a:extLst>
              <a:ext uri="{FF2B5EF4-FFF2-40B4-BE49-F238E27FC236}">
                <a16:creationId xmlns:a16="http://schemas.microsoft.com/office/drawing/2014/main" id="{5155631F-9714-4852-B98B-1A7A2C92F742}"/>
              </a:ext>
            </a:extLst>
          </p:cNvPr>
          <p:cNvPicPr>
            <a:picLocks noGrp="1" noChangeAspect="1"/>
          </p:cNvPicPr>
          <p:nvPr>
            <p:ph idx="1"/>
          </p:nvPr>
        </p:nvPicPr>
        <p:blipFill>
          <a:blip r:embed="rId2"/>
          <a:stretch>
            <a:fillRect/>
          </a:stretch>
        </p:blipFill>
        <p:spPr>
          <a:xfrm>
            <a:off x="1589942" y="2226603"/>
            <a:ext cx="8931520" cy="3810782"/>
          </a:xfrm>
          <a:prstGeom prst="rect">
            <a:avLst/>
          </a:prstGeom>
        </p:spPr>
      </p:pic>
      <p:sp>
        <p:nvSpPr>
          <p:cNvPr id="4" name="Fußzeilenplatzhalter 3">
            <a:extLst>
              <a:ext uri="{FF2B5EF4-FFF2-40B4-BE49-F238E27FC236}">
                <a16:creationId xmlns:a16="http://schemas.microsoft.com/office/drawing/2014/main" id="{BB1C82C5-2AF8-4B94-9215-C5C3B0EAF106}"/>
              </a:ext>
            </a:extLst>
          </p:cNvPr>
          <p:cNvSpPr>
            <a:spLocks noGrp="1"/>
          </p:cNvSpPr>
          <p:nvPr>
            <p:ph type="ftr" sz="quarter" idx="11"/>
          </p:nvPr>
        </p:nvSpPr>
        <p:spPr>
          <a:xfrm>
            <a:off x="1078523" y="6276181"/>
            <a:ext cx="4366845" cy="365125"/>
          </a:xfrm>
        </p:spPr>
        <p:txBody>
          <a:bodyPr/>
          <a:lstStyle/>
          <a:p>
            <a:r>
              <a:rPr lang="en-US" dirty="0"/>
              <a:t>Class structure and design of learning spaces </a:t>
            </a:r>
            <a:endParaRPr lang="de-AT" dirty="0"/>
          </a:p>
          <a:p>
            <a:endParaRPr lang="de-AT" dirty="0"/>
          </a:p>
        </p:txBody>
      </p:sp>
      <p:sp>
        <p:nvSpPr>
          <p:cNvPr id="5" name="Foliennummernplatzhalter 4">
            <a:extLst>
              <a:ext uri="{FF2B5EF4-FFF2-40B4-BE49-F238E27FC236}">
                <a16:creationId xmlns:a16="http://schemas.microsoft.com/office/drawing/2014/main" id="{FBD3A6B5-9CA5-40E9-8D1E-FD05E0A36745}"/>
              </a:ext>
            </a:extLst>
          </p:cNvPr>
          <p:cNvSpPr>
            <a:spLocks noGrp="1"/>
          </p:cNvSpPr>
          <p:nvPr>
            <p:ph type="sldNum" sz="quarter" idx="12"/>
          </p:nvPr>
        </p:nvSpPr>
        <p:spPr/>
        <p:txBody>
          <a:bodyPr/>
          <a:lstStyle/>
          <a:p>
            <a:fld id="{8B44F962-17F4-4193-8DD0-20201EFDB343}" type="slidenum">
              <a:rPr lang="de-AT" smtClean="0"/>
              <a:pPr/>
              <a:t>8</a:t>
            </a:fld>
            <a:endParaRPr lang="de-AT" dirty="0"/>
          </a:p>
        </p:txBody>
      </p:sp>
    </p:spTree>
    <p:extLst>
      <p:ext uri="{BB962C8B-B14F-4D97-AF65-F5344CB8AC3E}">
        <p14:creationId xmlns:p14="http://schemas.microsoft.com/office/powerpoint/2010/main" val="77609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1184F-DA65-40DA-8751-0CCBD063BB0D}"/>
              </a:ext>
            </a:extLst>
          </p:cNvPr>
          <p:cNvSpPr>
            <a:spLocks noGrp="1"/>
          </p:cNvSpPr>
          <p:nvPr>
            <p:ph type="title"/>
          </p:nvPr>
        </p:nvSpPr>
        <p:spPr/>
        <p:txBody>
          <a:bodyPr/>
          <a:lstStyle/>
          <a:p>
            <a:r>
              <a:rPr lang="en-US" dirty="0"/>
              <a:t>Dividing students into classes in third school week</a:t>
            </a:r>
            <a:endParaRPr lang="de-AT" dirty="0"/>
          </a:p>
        </p:txBody>
      </p:sp>
      <p:sp>
        <p:nvSpPr>
          <p:cNvPr id="3" name="Inhaltsplatzhalter 2">
            <a:extLst>
              <a:ext uri="{FF2B5EF4-FFF2-40B4-BE49-F238E27FC236}">
                <a16:creationId xmlns:a16="http://schemas.microsoft.com/office/drawing/2014/main" id="{4975D805-DC18-4F9E-8E81-3CE946CE0F4C}"/>
              </a:ext>
            </a:extLst>
          </p:cNvPr>
          <p:cNvSpPr>
            <a:spLocks noGrp="1"/>
          </p:cNvSpPr>
          <p:nvPr>
            <p:ph idx="1"/>
          </p:nvPr>
        </p:nvSpPr>
        <p:spPr/>
        <p:txBody>
          <a:bodyPr>
            <a:normAutofit fontScale="92500"/>
          </a:bodyPr>
          <a:lstStyle/>
          <a:p>
            <a:r>
              <a:rPr lang="en-US" dirty="0"/>
              <a:t>Students are assigned to classes only after they have gotten to know each other better. Therefore, all students spend the first two weeks of school together in a large group. This large group is supervised by a permanent team of teachers. The aim is to give student an idea about who they would like to be in a class with and to give teachers the chance to observe the students in order to decide later on how divide them into classes. To this end, students go through a varied program that allows them to get to know each other in many different situations. The teachers make sure that the large group of students is divided into smaller groups on different occasions, so students meet as many others as possible. The agenda consists, among others, of the following activities: </a:t>
            </a:r>
          </a:p>
        </p:txBody>
      </p:sp>
      <p:sp>
        <p:nvSpPr>
          <p:cNvPr id="4" name="Fußzeilenplatzhalter 3">
            <a:extLst>
              <a:ext uri="{FF2B5EF4-FFF2-40B4-BE49-F238E27FC236}">
                <a16:creationId xmlns:a16="http://schemas.microsoft.com/office/drawing/2014/main" id="{5ABFBA04-14C4-4475-9D32-9C40E6B86A2B}"/>
              </a:ext>
            </a:extLst>
          </p:cNvPr>
          <p:cNvSpPr>
            <a:spLocks noGrp="1"/>
          </p:cNvSpPr>
          <p:nvPr>
            <p:ph type="ftr" sz="quarter" idx="11"/>
          </p:nvPr>
        </p:nvSpPr>
        <p:spPr>
          <a:xfrm>
            <a:off x="1078523" y="6276181"/>
            <a:ext cx="4495799" cy="365125"/>
          </a:xfrm>
        </p:spPr>
        <p:txBody>
          <a:bodyPr/>
          <a:lstStyle/>
          <a:p>
            <a:r>
              <a:rPr lang="en-US" dirty="0"/>
              <a:t>Class structure and design of learning spaces </a:t>
            </a:r>
            <a:endParaRPr lang="de-AT" dirty="0"/>
          </a:p>
          <a:p>
            <a:endParaRPr lang="de-AT" dirty="0"/>
          </a:p>
        </p:txBody>
      </p:sp>
      <p:sp>
        <p:nvSpPr>
          <p:cNvPr id="5" name="Foliennummernplatzhalter 4">
            <a:extLst>
              <a:ext uri="{FF2B5EF4-FFF2-40B4-BE49-F238E27FC236}">
                <a16:creationId xmlns:a16="http://schemas.microsoft.com/office/drawing/2014/main" id="{A54E5E1C-8AAC-476C-927F-B21E78A82E93}"/>
              </a:ext>
            </a:extLst>
          </p:cNvPr>
          <p:cNvSpPr>
            <a:spLocks noGrp="1"/>
          </p:cNvSpPr>
          <p:nvPr>
            <p:ph type="sldNum" sz="quarter" idx="12"/>
          </p:nvPr>
        </p:nvSpPr>
        <p:spPr/>
        <p:txBody>
          <a:bodyPr/>
          <a:lstStyle/>
          <a:p>
            <a:fld id="{8B44F962-17F4-4193-8DD0-20201EFDB343}" type="slidenum">
              <a:rPr lang="de-AT" smtClean="0"/>
              <a:pPr/>
              <a:t>9</a:t>
            </a:fld>
            <a:endParaRPr lang="de-AT" dirty="0"/>
          </a:p>
        </p:txBody>
      </p:sp>
    </p:spTree>
    <p:extLst>
      <p:ext uri="{BB962C8B-B14F-4D97-AF65-F5344CB8AC3E}">
        <p14:creationId xmlns:p14="http://schemas.microsoft.com/office/powerpoint/2010/main" val="18241875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2114</Words>
  <Application>Microsoft Office PowerPoint</Application>
  <PresentationFormat>Breitbild</PresentationFormat>
  <Paragraphs>197</Paragraphs>
  <Slides>30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Calibri Light</vt:lpstr>
      <vt:lpstr>Office</vt:lpstr>
      <vt:lpstr>Teaching/Learning Strategies</vt:lpstr>
      <vt:lpstr>Overview</vt:lpstr>
      <vt:lpstr>Class structure and design of learning spaces </vt:lpstr>
      <vt:lpstr>Class structure and design of learning spaces </vt:lpstr>
      <vt:lpstr>Effects of class composition and school organization mechanisms </vt:lpstr>
      <vt:lpstr>Effects of class composition and school organization mechanisms </vt:lpstr>
      <vt:lpstr>Effects of class composition and school organization mechanisms </vt:lpstr>
      <vt:lpstr>class composition and timetable structure</vt:lpstr>
      <vt:lpstr>Dividing students into classes in third school week</vt:lpstr>
      <vt:lpstr>Dividing students into classes in third school week</vt:lpstr>
      <vt:lpstr>Dividing students into classes in third school week</vt:lpstr>
      <vt:lpstr>Make yourself familiar with different methods you can use for creating „days of getting to know each other“ for your students</vt:lpstr>
      <vt:lpstr>Create icebreaker events for new classes in your school </vt:lpstr>
      <vt:lpstr>Feedback in class </vt:lpstr>
      <vt:lpstr>Feedback in class</vt:lpstr>
      <vt:lpstr>Feedback in class</vt:lpstr>
      <vt:lpstr>Helpful Attributions</vt:lpstr>
      <vt:lpstr>internal / external - variable / stable </vt:lpstr>
      <vt:lpstr>internal / external - variable / stable </vt:lpstr>
      <vt:lpstr>global / specific attributes: </vt:lpstr>
      <vt:lpstr>internal / external - variable / stable - global / specific </vt:lpstr>
      <vt:lpstr>How can a student explain a failed exam? </vt:lpstr>
      <vt:lpstr>Use of attribution theory in teaching</vt:lpstr>
      <vt:lpstr>Explanations that lead to depression</vt:lpstr>
      <vt:lpstr>Explanations that lead to megalomania</vt:lpstr>
      <vt:lpstr>General recommendations? Take into account the thinking styles of your students!</vt:lpstr>
      <vt:lpstr>General recommendations? Take into account the thinking styles of your students!</vt:lpstr>
      <vt:lpstr> Practice Helpful Attributions! </vt:lpstr>
      <vt:lpstr> Practice Helpful Attributions! </vt:lpstr>
      <vt:lpstr>Practice Helpful Attributions with a colleague!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Klaus Linde-Leimer</cp:lastModifiedBy>
  <cp:revision>76</cp:revision>
  <dcterms:created xsi:type="dcterms:W3CDTF">2019-02-17T11:29:45Z</dcterms:created>
  <dcterms:modified xsi:type="dcterms:W3CDTF">2019-04-24T17:26:29Z</dcterms:modified>
</cp:coreProperties>
</file>