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6" r:id="rId2"/>
    <p:sldId id="302" r:id="rId3"/>
    <p:sldId id="303" r:id="rId4"/>
    <p:sldId id="269" r:id="rId5"/>
    <p:sldId id="258" r:id="rId6"/>
    <p:sldId id="257" r:id="rId7"/>
    <p:sldId id="304" r:id="rId8"/>
    <p:sldId id="305" r:id="rId9"/>
    <p:sldId id="259" r:id="rId10"/>
    <p:sldId id="325" r:id="rId11"/>
    <p:sldId id="329" r:id="rId12"/>
    <p:sldId id="307" r:id="rId13"/>
    <p:sldId id="308" r:id="rId14"/>
    <p:sldId id="330" r:id="rId15"/>
    <p:sldId id="260" r:id="rId16"/>
    <p:sldId id="310" r:id="rId17"/>
    <p:sldId id="267" r:id="rId18"/>
    <p:sldId id="311" r:id="rId19"/>
    <p:sldId id="312" r:id="rId20"/>
    <p:sldId id="331" r:id="rId21"/>
    <p:sldId id="332" r:id="rId22"/>
    <p:sldId id="314" r:id="rId23"/>
    <p:sldId id="268" r:id="rId24"/>
    <p:sldId id="316" r:id="rId25"/>
    <p:sldId id="317" r:id="rId26"/>
    <p:sldId id="333" r:id="rId27"/>
    <p:sldId id="334" r:id="rId28"/>
    <p:sldId id="319" r:id="rId29"/>
    <p:sldId id="281" r:id="rId30"/>
    <p:sldId id="320" r:id="rId31"/>
    <p:sldId id="321" r:id="rId32"/>
    <p:sldId id="335" r:id="rId33"/>
    <p:sldId id="336" r:id="rId34"/>
    <p:sldId id="324" r:id="rId35"/>
    <p:sldId id="328" r:id="rId3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64" d="100"/>
          <a:sy n="64" d="100"/>
        </p:scale>
        <p:origin x="31" y="5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6C9F9E-9BF7-44BD-95B9-E126BF13E64E}" type="datetimeFigureOut">
              <a:rPr lang="de-AT" smtClean="0"/>
              <a:t>24.04.2019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E26CA5-68DF-4589-B5FE-6CAEC495139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02074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998B84-F55B-4C39-A8C0-89CD966311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F4F774B-84B5-4E9E-B2B6-A8C4393B4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Master-Untertitelformat bearbeiten</a:t>
            </a:r>
            <a:endParaRPr lang="de-AT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0B4B97D-5226-404B-B0BC-2D5AD5370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78524" y="627618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AEB684B-4965-4AD5-882D-550E293AA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263662" y="6276181"/>
            <a:ext cx="274320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B44F962-17F4-4193-8DD0-20201EFDB343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B2E88439-17C4-4B09-92E1-E53362E58BC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7209" y="77909"/>
            <a:ext cx="1261981" cy="2383743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CBB8D272-3081-4BAE-AD47-F74754EB34A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722809" y="4654752"/>
            <a:ext cx="1261981" cy="2066723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EA73B8DA-B3C8-44F7-A743-EB53C92D139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406642" y="6081468"/>
            <a:ext cx="457240" cy="280440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09D02409-6CF4-423B-9851-8E307BBDB3E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24821" y="465257"/>
            <a:ext cx="1688738" cy="481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7892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7584BBC-A94A-41F2-8B47-219BAF3A37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957755"/>
            <a:ext cx="10515600" cy="421920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Fußzeilenplatzhalter 4">
            <a:extLst>
              <a:ext uri="{FF2B5EF4-FFF2-40B4-BE49-F238E27FC236}">
                <a16:creationId xmlns:a16="http://schemas.microsoft.com/office/drawing/2014/main" id="{B38DB5CB-3033-4373-906D-87EB1F3DF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78524" y="627618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 dirty="0"/>
          </a:p>
        </p:txBody>
      </p:sp>
      <p:sp>
        <p:nvSpPr>
          <p:cNvPr id="8" name="Foliennummernplatzhalter 5">
            <a:extLst>
              <a:ext uri="{FF2B5EF4-FFF2-40B4-BE49-F238E27FC236}">
                <a16:creationId xmlns:a16="http://schemas.microsoft.com/office/drawing/2014/main" id="{5FB65E15-6205-46F1-811F-E01FB0126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263662" y="6276181"/>
            <a:ext cx="274320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B44F962-17F4-4193-8DD0-20201EFDB343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09D34027-B766-4D13-9508-B1C8E938D9A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134037" y="230188"/>
            <a:ext cx="2645893" cy="743776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876FA542-0EC9-4CAF-803A-04888A413AC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24821" y="465257"/>
            <a:ext cx="1688738" cy="481626"/>
          </a:xfrm>
          <a:prstGeom prst="rect">
            <a:avLst/>
          </a:prstGeom>
        </p:spPr>
      </p:pic>
      <p:sp>
        <p:nvSpPr>
          <p:cNvPr id="11" name="Titel 1">
            <a:extLst>
              <a:ext uri="{FF2B5EF4-FFF2-40B4-BE49-F238E27FC236}">
                <a16:creationId xmlns:a16="http://schemas.microsoft.com/office/drawing/2014/main" id="{D0698C30-6246-450E-85FC-50D8FEF8B3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73964"/>
            <a:ext cx="10515600" cy="88457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de-DE" dirty="0"/>
              <a:t>Mastertitelformat bearbeiten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729125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48A45460-1E94-4625-A513-3CF38D4400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1113691"/>
            <a:ext cx="2628900" cy="5063272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7901475-33F4-4B25-8965-22F29E0877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113691"/>
            <a:ext cx="7734300" cy="5063271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Fußzeilenplatzhalter 4">
            <a:extLst>
              <a:ext uri="{FF2B5EF4-FFF2-40B4-BE49-F238E27FC236}">
                <a16:creationId xmlns:a16="http://schemas.microsoft.com/office/drawing/2014/main" id="{7879EA97-2C81-4B5D-B91C-EC4C2E2D3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78524" y="627618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 dirty="0"/>
          </a:p>
        </p:txBody>
      </p:sp>
      <p:sp>
        <p:nvSpPr>
          <p:cNvPr id="8" name="Foliennummernplatzhalter 5">
            <a:extLst>
              <a:ext uri="{FF2B5EF4-FFF2-40B4-BE49-F238E27FC236}">
                <a16:creationId xmlns:a16="http://schemas.microsoft.com/office/drawing/2014/main" id="{30C75122-9654-40EB-9401-3ACE507C1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263662" y="6276181"/>
            <a:ext cx="274320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B44F962-17F4-4193-8DD0-20201EFDB343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578705EF-43C9-49BC-86C1-A61F8C0E560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24821" y="465257"/>
            <a:ext cx="1688738" cy="481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6105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AED19C-6B5C-440B-A6B7-993A74850A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096666"/>
            <a:ext cx="10515600" cy="88457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EF5BE10-2755-4E1C-8080-8281F4B586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3247"/>
            <a:ext cx="10515600" cy="4123715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7" name="Fußzeilenplatzhalter 4">
            <a:extLst>
              <a:ext uri="{FF2B5EF4-FFF2-40B4-BE49-F238E27FC236}">
                <a16:creationId xmlns:a16="http://schemas.microsoft.com/office/drawing/2014/main" id="{FF76B040-3F61-49DA-A697-65E6292B2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78524" y="627618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 dirty="0"/>
          </a:p>
        </p:txBody>
      </p:sp>
      <p:sp>
        <p:nvSpPr>
          <p:cNvPr id="8" name="Foliennummernplatzhalter 5">
            <a:extLst>
              <a:ext uri="{FF2B5EF4-FFF2-40B4-BE49-F238E27FC236}">
                <a16:creationId xmlns:a16="http://schemas.microsoft.com/office/drawing/2014/main" id="{CBED262B-A5A1-43D4-8B89-EC6908764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263662" y="6276181"/>
            <a:ext cx="274320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B44F962-17F4-4193-8DD0-20201EFDB343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2A0E088D-47C4-459F-8516-4FE3F7C7337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406642" y="6081468"/>
            <a:ext cx="457240" cy="280440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F8A64BC2-FA48-4803-ADB1-74DE4520157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07209" y="77909"/>
            <a:ext cx="1261981" cy="2383743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35A530F9-949E-4345-A166-61A8C09D58D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722809" y="4654752"/>
            <a:ext cx="1261981" cy="2066723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B258F1E3-BD09-4407-ABEB-F700C22B500E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9134037" y="230188"/>
            <a:ext cx="2645893" cy="743776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E9D48EC5-98AA-4AC6-B41F-53CCEFD871BA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24821" y="465257"/>
            <a:ext cx="1688738" cy="481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7702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311BB2-76F9-402F-BC77-BBC7A0B9FE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435685A-2445-4A92-9AFF-783C9B6A4B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7" name="Fußzeilenplatzhalter 4">
            <a:extLst>
              <a:ext uri="{FF2B5EF4-FFF2-40B4-BE49-F238E27FC236}">
                <a16:creationId xmlns:a16="http://schemas.microsoft.com/office/drawing/2014/main" id="{B838E649-87D6-4BBC-AC64-34F6BE68D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78524" y="627618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 dirty="0"/>
          </a:p>
        </p:txBody>
      </p:sp>
      <p:sp>
        <p:nvSpPr>
          <p:cNvPr id="8" name="Foliennummernplatzhalter 5">
            <a:extLst>
              <a:ext uri="{FF2B5EF4-FFF2-40B4-BE49-F238E27FC236}">
                <a16:creationId xmlns:a16="http://schemas.microsoft.com/office/drawing/2014/main" id="{DC8AD52A-0353-42D1-BE92-231DFC126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263662" y="6276181"/>
            <a:ext cx="274320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B44F962-17F4-4193-8DD0-20201EFDB343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8019BC23-866F-438A-BA9C-E51EA2EEC56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134037" y="230188"/>
            <a:ext cx="2645893" cy="743776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54BE46E3-0A7F-4501-BF36-E6C3199077C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24821" y="465257"/>
            <a:ext cx="1688738" cy="481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9383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B6FCD56-5D43-4DA2-9833-E591851AE1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99137"/>
            <a:ext cx="5181600" cy="427782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940B3EF-D822-409F-8356-1F4E246D52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99137"/>
            <a:ext cx="5181600" cy="427782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9" name="Fußzeilenplatzhalter 4">
            <a:extLst>
              <a:ext uri="{FF2B5EF4-FFF2-40B4-BE49-F238E27FC236}">
                <a16:creationId xmlns:a16="http://schemas.microsoft.com/office/drawing/2014/main" id="{C93B79FC-C5AB-4CC2-BC15-55A0305A5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78524" y="627618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 dirty="0"/>
          </a:p>
        </p:txBody>
      </p:sp>
      <p:sp>
        <p:nvSpPr>
          <p:cNvPr id="10" name="Foliennummernplatzhalter 5">
            <a:extLst>
              <a:ext uri="{FF2B5EF4-FFF2-40B4-BE49-F238E27FC236}">
                <a16:creationId xmlns:a16="http://schemas.microsoft.com/office/drawing/2014/main" id="{91D7819E-3027-4FB4-ADB3-0E5F9D5C1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263662" y="6276181"/>
            <a:ext cx="274320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B44F962-17F4-4193-8DD0-20201EFDB343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FE8FC566-31BD-4D01-A910-FF72D1A3374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134037" y="230188"/>
            <a:ext cx="2645893" cy="743776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D66CF06B-2702-46DE-9C9A-CCB31D77ACF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24821" y="465257"/>
            <a:ext cx="1688738" cy="481626"/>
          </a:xfrm>
          <a:prstGeom prst="rect">
            <a:avLst/>
          </a:prstGeom>
        </p:spPr>
      </p:pic>
      <p:sp>
        <p:nvSpPr>
          <p:cNvPr id="13" name="Titel 1">
            <a:extLst>
              <a:ext uri="{FF2B5EF4-FFF2-40B4-BE49-F238E27FC236}">
                <a16:creationId xmlns:a16="http://schemas.microsoft.com/office/drawing/2014/main" id="{487E7424-3A53-4309-824D-06A397BB5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73964"/>
            <a:ext cx="10515600" cy="88457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de-DE" dirty="0"/>
              <a:t>Mastertitelformat bearbeiten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941422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F472706-260F-46FF-88D6-7A6EAD29D2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27355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ED4305A-1B51-4688-805F-B59FCD4B36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760785"/>
            <a:ext cx="5157787" cy="342887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17313B5-1C80-416E-B8BD-18A82414DA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27355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421AABFF-B949-4085-AF62-DCC72D3C78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760785"/>
            <a:ext cx="5183188" cy="342887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10" name="Fußzeilenplatzhalter 4">
            <a:extLst>
              <a:ext uri="{FF2B5EF4-FFF2-40B4-BE49-F238E27FC236}">
                <a16:creationId xmlns:a16="http://schemas.microsoft.com/office/drawing/2014/main" id="{A42D168D-DDE7-4780-9CAA-E19B1ECF6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78524" y="627618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 dirty="0"/>
          </a:p>
        </p:txBody>
      </p:sp>
      <p:sp>
        <p:nvSpPr>
          <p:cNvPr id="11" name="Foliennummernplatzhalter 5">
            <a:extLst>
              <a:ext uri="{FF2B5EF4-FFF2-40B4-BE49-F238E27FC236}">
                <a16:creationId xmlns:a16="http://schemas.microsoft.com/office/drawing/2014/main" id="{C008A745-A31F-49B9-B114-C9DD4D071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263662" y="6276181"/>
            <a:ext cx="274320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B44F962-17F4-4193-8DD0-20201EFDB343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23CAC6E1-BC5D-4D55-AD86-4BCD7F81E1D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134037" y="230188"/>
            <a:ext cx="2645893" cy="743776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7AFBEF71-D006-4072-A435-E15AE8A6175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24821" y="465257"/>
            <a:ext cx="1688738" cy="481626"/>
          </a:xfrm>
          <a:prstGeom prst="rect">
            <a:avLst/>
          </a:prstGeom>
        </p:spPr>
      </p:pic>
      <p:sp>
        <p:nvSpPr>
          <p:cNvPr id="14" name="Titel 1">
            <a:extLst>
              <a:ext uri="{FF2B5EF4-FFF2-40B4-BE49-F238E27FC236}">
                <a16:creationId xmlns:a16="http://schemas.microsoft.com/office/drawing/2014/main" id="{C3784A06-0A99-4F2C-B5FB-F68C2068FD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73964"/>
            <a:ext cx="10515600" cy="88457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de-DE" dirty="0"/>
              <a:t>Mastertitelformat bearbeiten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546973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681654F2-4F27-485D-A601-5B202684E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78524" y="627618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 dirty="0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FE6F398-D159-4239-941A-8973704E9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263662" y="6276181"/>
            <a:ext cx="274320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B44F962-17F4-4193-8DD0-20201EFDB343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943FC2C2-19E0-4388-82ED-5DBD248357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134037" y="230188"/>
            <a:ext cx="2645893" cy="743776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51EDBD7F-A7EE-49CA-BC8D-B1AA1ACCAA4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24821" y="465257"/>
            <a:ext cx="1688738" cy="481626"/>
          </a:xfrm>
          <a:prstGeom prst="rect">
            <a:avLst/>
          </a:prstGeom>
        </p:spPr>
      </p:pic>
      <p:sp>
        <p:nvSpPr>
          <p:cNvPr id="10" name="Titel 1">
            <a:extLst>
              <a:ext uri="{FF2B5EF4-FFF2-40B4-BE49-F238E27FC236}">
                <a16:creationId xmlns:a16="http://schemas.microsoft.com/office/drawing/2014/main" id="{6876B62E-6AEE-4CAD-8F8E-78F96C57C6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73964"/>
            <a:ext cx="10515600" cy="88457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de-DE" dirty="0"/>
              <a:t>Mastertitelformat bearbeiten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470142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C94903F-5C70-4343-9CC2-E998760FF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78524" y="627618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D043E1E-B844-48F6-8796-EEF35FA04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263662" y="6276181"/>
            <a:ext cx="274320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B44F962-17F4-4193-8DD0-20201EFDB343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AB50F8FA-91F4-4F18-8816-096E1335B49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134037" y="230188"/>
            <a:ext cx="2645893" cy="743776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2551C8DC-B12A-4C9A-B0D9-27DD9BB1B93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24821" y="465257"/>
            <a:ext cx="1688738" cy="481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2341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4613CF-B3E1-427E-A515-EA55E59E9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6921483-779E-4028-B2F3-A816B9FF57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C72F6A4-C58A-46F6-9248-F7318B3349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EBAA8234-BBCA-4E53-8A4D-DF98644A6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78524" y="627618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 dirty="0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69377784-50E3-49EA-AEAB-475E3C033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263662" y="6276181"/>
            <a:ext cx="274320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B44F962-17F4-4193-8DD0-20201EFDB343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64A31DDE-F11E-4863-8FB8-7548DF935E6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134037" y="230188"/>
            <a:ext cx="2645893" cy="743776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373CCC55-B19C-4F0B-86A4-81F030F5075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24821" y="465257"/>
            <a:ext cx="1688738" cy="481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4461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C7FEF7-F6C3-438A-9593-DE31F1583A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3D18AB48-F3C8-410F-A489-84D29FFAD6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D90BFE8-2649-402B-92E5-F2523A2C29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97EA9D0F-3822-40C7-B1F0-C9100FEBA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78524" y="627618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 dirty="0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006B9375-7CD7-4ED6-A7D0-6F0E19CF2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263662" y="6276181"/>
            <a:ext cx="274320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B44F962-17F4-4193-8DD0-20201EFDB343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1248D132-36CF-4BE7-BE4C-E3B846EB4A5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134037" y="230188"/>
            <a:ext cx="2645893" cy="743776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816D1C34-BDC5-451E-9CF6-2DEEE3FF106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24821" y="465257"/>
            <a:ext cx="1688738" cy="481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4831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3B11F6D-52D7-4CB6-93E4-B54013B466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85615"/>
            <a:ext cx="10515600" cy="42913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7" name="Fußzeilenplatzhalter 4">
            <a:extLst>
              <a:ext uri="{FF2B5EF4-FFF2-40B4-BE49-F238E27FC236}">
                <a16:creationId xmlns:a16="http://schemas.microsoft.com/office/drawing/2014/main" id="{E42D5378-6258-4B6F-B11A-78AA2B61A0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78524" y="627618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 dirty="0"/>
          </a:p>
        </p:txBody>
      </p:sp>
      <p:sp>
        <p:nvSpPr>
          <p:cNvPr id="8" name="Foliennummernplatzhalter 5">
            <a:extLst>
              <a:ext uri="{FF2B5EF4-FFF2-40B4-BE49-F238E27FC236}">
                <a16:creationId xmlns:a16="http://schemas.microsoft.com/office/drawing/2014/main" id="{141FC1AB-66F4-4E8B-9B2B-DA99683159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263662" y="6276181"/>
            <a:ext cx="274320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B44F962-17F4-4193-8DD0-20201EFDB343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2DFF83FA-8615-4B7E-88FB-4DD77718DA68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207209" y="77909"/>
            <a:ext cx="1261981" cy="2383743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EE3FDB92-B423-4485-B19A-600B28A27E29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0722809" y="4654752"/>
            <a:ext cx="1261981" cy="2066723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1A9395DE-6C48-4068-9948-7D2EDE95D3BB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6406642" y="6081468"/>
            <a:ext cx="457240" cy="280440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BE372C91-AA91-46FD-9AE8-31E494B7BFFD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9134037" y="230188"/>
            <a:ext cx="2645893" cy="743776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F8C04AD3-46B0-49DE-89A3-3E92138E36F2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24821" y="465257"/>
            <a:ext cx="1688738" cy="481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75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g"/><Relationship Id="rId4" Type="http://schemas.openxmlformats.org/officeDocument/2006/relationships/image" Target="../media/image13.jp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menti.com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B80EF4-04DD-4E91-9C43-4A162B96863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 err="1"/>
              <a:t>Classroom</a:t>
            </a:r>
            <a:r>
              <a:rPr lang="de-AT" dirty="0"/>
              <a:t> Management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2A49197-5A69-4ED2-A005-4CEA9B89B6C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Methoden, Ansätze und Verhalten, zur Etablierung einer positiven Lernatmosphäre im Klassenzimmer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2BA7CF0-2615-4E03-9737-3BEAB8E00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KA2-Project 2016-1-AT01-KA201-016794</a:t>
            </a:r>
            <a:endParaRPr lang="de-AT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070BAB7-DCB2-4B64-98D4-0C920A3D5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F962-17F4-4193-8DD0-20201EFDB343}" type="slidenum">
              <a:rPr lang="de-AT" smtClean="0"/>
              <a:pPr/>
              <a:t>1</a:t>
            </a:fld>
            <a:endParaRPr lang="de-AT" dirty="0"/>
          </a:p>
        </p:txBody>
      </p:sp>
      <p:sp>
        <p:nvSpPr>
          <p:cNvPr id="6" name="TextBox 5"/>
          <p:cNvSpPr txBox="1"/>
          <p:nvPr/>
        </p:nvSpPr>
        <p:spPr>
          <a:xfrm>
            <a:off x="4194985" y="4747246"/>
            <a:ext cx="37577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Peter HOFMANN, LIMINA, </a:t>
            </a:r>
            <a:r>
              <a:rPr lang="en-US" dirty="0" err="1"/>
              <a:t>Österreich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2120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/>
              <a:t>Danke für eure aktive Beteiligung!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AT"/>
              <a:t>Wir treffen uns wieder für Modul 2</a:t>
            </a:r>
          </a:p>
          <a:p>
            <a:pPr marL="0" indent="0">
              <a:buNone/>
            </a:pPr>
            <a:endParaRPr lang="de-AT"/>
          </a:p>
          <a:p>
            <a:pPr marL="0" indent="0" algn="ctr">
              <a:buNone/>
            </a:pPr>
            <a:r>
              <a:rPr lang="de-AT" sz="3600" b="1">
                <a:solidFill>
                  <a:srgbClr val="548235"/>
                </a:solidFill>
              </a:rPr>
              <a:t>Datum von Modul 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F962-17F4-4193-8DD0-20201EFDB343}" type="slidenum">
              <a:rPr lang="de-AT" smtClean="0"/>
              <a:pPr/>
              <a:t>10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6393401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B80EF4-04DD-4E91-9C43-4A162B96863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 err="1"/>
              <a:t>Classroom</a:t>
            </a:r>
            <a:r>
              <a:rPr lang="de-AT" dirty="0"/>
              <a:t> Management</a:t>
            </a:r>
            <a:br>
              <a:rPr lang="de-AT" dirty="0"/>
            </a:br>
            <a:r>
              <a:rPr lang="de-AT" sz="4400" dirty="0">
                <a:solidFill>
                  <a:srgbClr val="548235"/>
                </a:solidFill>
              </a:rPr>
              <a:t>Modul 2</a:t>
            </a:r>
            <a:endParaRPr lang="de-AT" sz="4400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2A49197-5A69-4ED2-A005-4CEA9B89B6C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Methoden, Ansätze und Verhalten, zur Etablierung einer positiven Lernatmosphäre im Klassenzimmer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2BA7CF0-2615-4E03-9737-3BEAB8E00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KA2-Project 2016-1-AT01-KA201-016794</a:t>
            </a:r>
            <a:endParaRPr lang="de-AT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070BAB7-DCB2-4B64-98D4-0C920A3D5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F962-17F4-4193-8DD0-20201EFDB343}" type="slidenum">
              <a:rPr lang="de-AT" smtClean="0"/>
              <a:pPr/>
              <a:t>11</a:t>
            </a:fld>
            <a:endParaRPr lang="de-AT" dirty="0"/>
          </a:p>
        </p:txBody>
      </p:sp>
      <p:sp>
        <p:nvSpPr>
          <p:cNvPr id="6" name="TextBox 5"/>
          <p:cNvSpPr txBox="1"/>
          <p:nvPr/>
        </p:nvSpPr>
        <p:spPr>
          <a:xfrm>
            <a:off x="4194985" y="4747246"/>
            <a:ext cx="37577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Peter HOFMANN, LIMINA, </a:t>
            </a:r>
            <a:r>
              <a:rPr lang="en-US" dirty="0" err="1"/>
              <a:t>Österreich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8129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Inhalt von Modul 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F962-17F4-4193-8DD0-20201EFDB343}" type="slidenum">
              <a:rPr lang="de-AT" smtClean="0"/>
              <a:pPr/>
              <a:t>12</a:t>
            </a:fld>
            <a:endParaRPr lang="de-AT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363749" y="2627705"/>
            <a:ext cx="4626731" cy="2093941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de-AT" dirty="0">
                <a:solidFill>
                  <a:schemeClr val="accent6">
                    <a:lumMod val="75000"/>
                  </a:schemeClr>
                </a:solidFill>
              </a:rPr>
              <a:t>Modul 2</a:t>
            </a:r>
          </a:p>
          <a:p>
            <a:r>
              <a:rPr lang="de-AT" sz="1800" dirty="0"/>
              <a:t>Was ist seit dem letzten Modul passiert</a:t>
            </a:r>
          </a:p>
          <a:p>
            <a:r>
              <a:rPr lang="de-AT" sz="1800" dirty="0"/>
              <a:t>Pädagogische Beziehungen Fort.</a:t>
            </a:r>
          </a:p>
          <a:p>
            <a:r>
              <a:rPr lang="de-AT" sz="1800" dirty="0"/>
              <a:t>Beschämung - als ein Aspekt dysfunktionaler pädagogischer Beziehungen</a:t>
            </a:r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6799423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9983D4-28DD-4C19-9051-D0EDAB610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200" dirty="0"/>
              <a:t>Pädagogische Beziehungen– Zusammenfassung der Essays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1774423-4F97-4782-8CD5-902016FEA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AT" sz="2000" b="1" i="1" dirty="0">
              <a:solidFill>
                <a:srgbClr val="FF0000"/>
              </a:solidFill>
            </a:endParaRP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345EAD3-5741-4141-9653-816ECCED8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err="1"/>
              <a:t>Classroom</a:t>
            </a:r>
            <a:r>
              <a:rPr lang="de-AT" dirty="0"/>
              <a:t> Management </a:t>
            </a:r>
            <a:r>
              <a:rPr lang="mr-IN" dirty="0"/>
              <a:t>–</a:t>
            </a:r>
            <a:r>
              <a:rPr lang="de-AT" dirty="0"/>
              <a:t> Modul 2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C5D4E0C-7F18-4D50-BE4C-76915FF1F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F962-17F4-4193-8DD0-20201EFDB343}" type="slidenum">
              <a:rPr lang="de-AT" smtClean="0"/>
              <a:pPr/>
              <a:t>13</a:t>
            </a:fld>
            <a:endParaRPr lang="de-AT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51728" y="3973823"/>
            <a:ext cx="1442816" cy="2022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34143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9983D4-28DD-4C19-9051-D0EDAB610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200" dirty="0"/>
              <a:t>Pädagogische Beziehungen – Zusammenfassung der Essays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1774423-4F97-4782-8CD5-902016FEA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AT" sz="2000" b="1" i="1" dirty="0">
              <a:solidFill>
                <a:srgbClr val="FF0000"/>
              </a:solidFill>
            </a:endParaRP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345EAD3-5741-4141-9653-816ECCED8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err="1"/>
              <a:t>Classroom</a:t>
            </a:r>
            <a:r>
              <a:rPr lang="de-AT" dirty="0"/>
              <a:t> Management </a:t>
            </a:r>
            <a:r>
              <a:rPr lang="mr-IN" dirty="0"/>
              <a:t>–</a:t>
            </a:r>
            <a:r>
              <a:rPr lang="de-AT" dirty="0"/>
              <a:t> Modul 2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C5D4E0C-7F18-4D50-BE4C-76915FF1F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F962-17F4-4193-8DD0-20201EFDB343}" type="slidenum">
              <a:rPr lang="de-AT" smtClean="0"/>
              <a:pPr/>
              <a:t>14</a:t>
            </a:fld>
            <a:endParaRPr lang="de-AT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51728" y="3973823"/>
            <a:ext cx="1442816" cy="2022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31322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3075ED-4CD7-4987-B518-EB09E9CDE9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096666"/>
            <a:ext cx="10853422" cy="884570"/>
          </a:xfrm>
        </p:spPr>
        <p:txBody>
          <a:bodyPr/>
          <a:lstStyle/>
          <a:p>
            <a:r>
              <a:rPr lang="de-AT" sz="2800" b="1" dirty="0">
                <a:solidFill>
                  <a:schemeClr val="accent6">
                    <a:lumMod val="75000"/>
                  </a:schemeClr>
                </a:solidFill>
              </a:rPr>
              <a:t>Beschämung – als ein Aspekt dysfunktionaler pädagogischer Beziehungen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BFF898A-F84E-4925-ACD2-E0120662AE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26059"/>
            <a:ext cx="10515600" cy="4450904"/>
          </a:xfrm>
        </p:spPr>
        <p:txBody>
          <a:bodyPr/>
          <a:lstStyle/>
          <a:p>
            <a:pPr marL="0" indent="0">
              <a:buNone/>
            </a:pPr>
            <a:r>
              <a:rPr lang="de-AT"/>
              <a:t>Was ist Beschämung?</a:t>
            </a:r>
          </a:p>
          <a:p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D39A505-B2A9-4E5A-95FD-4C76C339D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err="1"/>
              <a:t>Classroom</a:t>
            </a:r>
            <a:r>
              <a:rPr lang="de-AT" dirty="0"/>
              <a:t> Management </a:t>
            </a:r>
            <a:r>
              <a:rPr lang="mr-IN" dirty="0"/>
              <a:t>–</a:t>
            </a:r>
            <a:r>
              <a:rPr lang="de-AT" dirty="0"/>
              <a:t> Modul 2</a:t>
            </a:r>
          </a:p>
          <a:p>
            <a:endParaRPr lang="de-AT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6BB206D-1C05-4164-8E2B-54697E523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F962-17F4-4193-8DD0-20201EFDB343}" type="slidenum">
              <a:rPr lang="de-AT" smtClean="0"/>
              <a:pPr/>
              <a:t>15</a:t>
            </a:fld>
            <a:endParaRPr lang="de-AT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949465" y="2543634"/>
            <a:ext cx="3894841" cy="4709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AT"/>
              <a:t>Bschämung kommt von einer externen Quelle</a:t>
            </a:r>
          </a:p>
          <a:p>
            <a:r>
              <a:rPr lang="de-AT"/>
              <a:t>Etwas, das ich für eine meiner Schwächen halte, wird vor anderen Leuten sichtbar, deren Meinung mir wichtig ist</a:t>
            </a:r>
          </a:p>
        </p:txBody>
      </p:sp>
      <p:pic>
        <p:nvPicPr>
          <p:cNvPr id="7" name="Picture 6" descr="Elemente Beschaemung_Grafi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65780" y="2494328"/>
            <a:ext cx="4740384" cy="3723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89632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3075ED-4CD7-4987-B518-EB09E9CDE9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8876" y="1047350"/>
            <a:ext cx="10861334" cy="884570"/>
          </a:xfrm>
        </p:spPr>
        <p:txBody>
          <a:bodyPr/>
          <a:lstStyle/>
          <a:p>
            <a:r>
              <a:rPr lang="de-AT" sz="2800" b="1" dirty="0">
                <a:solidFill>
                  <a:schemeClr val="accent6">
                    <a:lumMod val="75000"/>
                  </a:schemeClr>
                </a:solidFill>
              </a:rPr>
              <a:t>Beschämung – als ein Aspekt dysfunktionaler pädagogischer Beziehungen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BFF898A-F84E-4925-ACD2-E0120662AE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26059"/>
            <a:ext cx="10515600" cy="4450904"/>
          </a:xfrm>
        </p:spPr>
        <p:txBody>
          <a:bodyPr/>
          <a:lstStyle/>
          <a:p>
            <a:pPr marL="0" indent="0">
              <a:buNone/>
            </a:pPr>
            <a:r>
              <a:rPr lang="de-AT" dirty="0"/>
              <a:t>Was ist Beschämung?</a:t>
            </a:r>
          </a:p>
          <a:p>
            <a:endParaRPr lang="de-AT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D39A505-B2A9-4E5A-95FD-4C76C339D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err="1"/>
              <a:t>Classroom</a:t>
            </a:r>
            <a:r>
              <a:rPr lang="de-AT" dirty="0"/>
              <a:t> Management </a:t>
            </a:r>
            <a:r>
              <a:rPr lang="mr-IN" dirty="0"/>
              <a:t>–</a:t>
            </a:r>
            <a:r>
              <a:rPr lang="de-AT" dirty="0"/>
              <a:t> Modul 2</a:t>
            </a:r>
          </a:p>
          <a:p>
            <a:endParaRPr lang="de-AT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6BB206D-1C05-4164-8E2B-54697E523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F962-17F4-4193-8DD0-20201EFDB343}" type="slidenum">
              <a:rPr lang="de-AT" smtClean="0"/>
              <a:pPr/>
              <a:t>16</a:t>
            </a:fld>
            <a:endParaRPr lang="de-AT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999751" y="2321486"/>
            <a:ext cx="9090655" cy="4709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AT"/>
              <a:t>Sozialer Druck, der Konformität und Anpassung will</a:t>
            </a:r>
          </a:p>
          <a:p>
            <a:r>
              <a:rPr lang="de-AT"/>
              <a:t>Der relationale Kontext ist systemisch und hierarchisch</a:t>
            </a:r>
          </a:p>
          <a:p>
            <a:r>
              <a:rPr lang="de-AT"/>
              <a:t>Physiologisch ähnelt es einer Panikattacke - Blockade, fühlt sich an wie eine Behinderung.</a:t>
            </a:r>
          </a:p>
          <a:p>
            <a:r>
              <a:rPr lang="de-AT"/>
              <a:t>Die Auswirkungen auf ein Individuum hängen vom sozialen Hintergrund, von verinnerlichten Normen und Erwartungen und von der Widerstandsfähigkeit ab.</a:t>
            </a:r>
          </a:p>
          <a:p>
            <a:r>
              <a:rPr lang="de-AT"/>
              <a:t>Sehr oft ist es nicht beabsichtigt.</a:t>
            </a:r>
          </a:p>
        </p:txBody>
      </p:sp>
    </p:spTree>
    <p:extLst>
      <p:ext uri="{BB962C8B-B14F-4D97-AF65-F5344CB8AC3E}">
        <p14:creationId xmlns:p14="http://schemas.microsoft.com/office/powerpoint/2010/main" val="17590509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E3F214-4983-420A-AA5E-0338F6099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Breakout Session</a:t>
            </a:r>
            <a:endParaRPr lang="de-AT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4E8C649-3335-42F2-A594-E99A668FC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err="1"/>
              <a:t>Classroom</a:t>
            </a:r>
            <a:r>
              <a:rPr lang="de-AT" dirty="0"/>
              <a:t> Management </a:t>
            </a:r>
            <a:r>
              <a:rPr lang="mr-IN" dirty="0"/>
              <a:t>–</a:t>
            </a:r>
            <a:r>
              <a:rPr lang="de-AT" dirty="0"/>
              <a:t> Modul 2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D703D5A-18E0-437F-9E97-ECD0CF173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F962-17F4-4193-8DD0-20201EFDB343}" type="slidenum">
              <a:rPr lang="de-AT" smtClean="0"/>
              <a:pPr/>
              <a:t>17</a:t>
            </a:fld>
            <a:endParaRPr lang="de-AT" dirty="0"/>
          </a:p>
        </p:txBody>
      </p:sp>
      <p:sp>
        <p:nvSpPr>
          <p:cNvPr id="9" name="Rectangle 8"/>
          <p:cNvSpPr/>
          <p:nvPr/>
        </p:nvSpPr>
        <p:spPr>
          <a:xfrm>
            <a:off x="828471" y="2128964"/>
            <a:ext cx="6096000" cy="332398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2800" b="1" dirty="0"/>
              <a:t>Findet euch zu dritt in Chatrooms</a:t>
            </a:r>
          </a:p>
          <a:p>
            <a:endParaRPr lang="de-DE" sz="2800" b="1" dirty="0"/>
          </a:p>
          <a:p>
            <a:r>
              <a:rPr lang="de-DE" sz="2800" i="1" dirty="0"/>
              <a:t>Eine nach der anderen teilt beschämende Erfahrungen in Bildungskontexten - Situationen, die sie selbst erlebt oder miterlebt haben.</a:t>
            </a:r>
            <a:endParaRPr lang="de-DE" dirty="0"/>
          </a:p>
          <a:p>
            <a:endParaRPr lang="de-DE" dirty="0"/>
          </a:p>
          <a:p>
            <a:r>
              <a:rPr lang="de-DE" sz="2400" b="1" i="1" dirty="0">
                <a:solidFill>
                  <a:srgbClr val="548235"/>
                </a:solidFill>
              </a:rPr>
              <a:t>10 Minuten pro Person!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64291" y="2370077"/>
            <a:ext cx="3226796" cy="2151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24407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3075ED-4CD7-4987-B518-EB09E9CDE9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8" y="1096666"/>
            <a:ext cx="10742993" cy="884570"/>
          </a:xfrm>
        </p:spPr>
        <p:txBody>
          <a:bodyPr/>
          <a:lstStyle/>
          <a:p>
            <a:r>
              <a:rPr lang="de-AT" sz="2800" b="1" dirty="0">
                <a:solidFill>
                  <a:schemeClr val="accent6">
                    <a:lumMod val="75000"/>
                  </a:schemeClr>
                </a:solidFill>
              </a:rPr>
              <a:t>Beschämung – als ein Aspekt dysfunktionaler pädagogischer Beziehungen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D39A505-B2A9-4E5A-95FD-4C76C339D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err="1"/>
              <a:t>Classroom</a:t>
            </a:r>
            <a:r>
              <a:rPr lang="de-AT" dirty="0"/>
              <a:t> Management </a:t>
            </a:r>
            <a:r>
              <a:rPr lang="mr-IN" dirty="0"/>
              <a:t>–</a:t>
            </a:r>
            <a:r>
              <a:rPr lang="de-AT" dirty="0"/>
              <a:t> Modul 2</a:t>
            </a:r>
          </a:p>
          <a:p>
            <a:endParaRPr lang="de-AT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6BB206D-1C05-4164-8E2B-54697E523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F962-17F4-4193-8DD0-20201EFDB343}" type="slidenum">
              <a:rPr lang="de-AT" smtClean="0"/>
              <a:pPr/>
              <a:t>18</a:t>
            </a:fld>
            <a:endParaRPr lang="de-AT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3564541" y="1988367"/>
            <a:ext cx="5766670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AT" sz="2800" b="1"/>
              <a:t>Kann Beschämung vermieden werden?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1640950" y="24509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de-AT"/>
          </a:p>
          <a:p>
            <a:pPr algn="ctr">
              <a:buNone/>
            </a:pPr>
            <a:r>
              <a:rPr lang="de-AT">
                <a:solidFill>
                  <a:srgbClr val="00B050"/>
                </a:solidFill>
              </a:rPr>
              <a:t>„Wir können nicht vermeiden, dass die Leute beschämt werden. [...] Aber wir können uns ändern und lernen, mit den Menschen auf eine Weise umzugehen, dass sie sich wertgeschätzt und respektiert fühlen. “ </a:t>
            </a:r>
            <a:br>
              <a:rPr lang="de-AT">
                <a:solidFill>
                  <a:srgbClr val="00B050"/>
                </a:solidFill>
              </a:rPr>
            </a:br>
            <a:r>
              <a:rPr lang="de-AT" sz="1800">
                <a:solidFill>
                  <a:srgbClr val="00B050"/>
                </a:solidFill>
              </a:rPr>
              <a:t> </a:t>
            </a:r>
            <a:r>
              <a:rPr lang="de-AT" sz="1800"/>
              <a:t>(Smutny 2011)</a:t>
            </a:r>
          </a:p>
        </p:txBody>
      </p:sp>
    </p:spTree>
    <p:extLst>
      <p:ext uri="{BB962C8B-B14F-4D97-AF65-F5344CB8AC3E}">
        <p14:creationId xmlns:p14="http://schemas.microsoft.com/office/powerpoint/2010/main" val="36528480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3075ED-4CD7-4987-B518-EB09E9CDE9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8" y="1096666"/>
            <a:ext cx="10812011" cy="884570"/>
          </a:xfrm>
        </p:spPr>
        <p:txBody>
          <a:bodyPr/>
          <a:lstStyle/>
          <a:p>
            <a:r>
              <a:rPr lang="de-DE" sz="2800" b="1" dirty="0">
                <a:solidFill>
                  <a:schemeClr val="accent6">
                    <a:lumMod val="75000"/>
                  </a:schemeClr>
                </a:solidFill>
              </a:rPr>
              <a:t>Beschämung – als ein Aspekt dysfunktionaler pädagogischer Beziehungen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D39A505-B2A9-4E5A-95FD-4C76C339D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err="1"/>
              <a:t>Classroom</a:t>
            </a:r>
            <a:r>
              <a:rPr lang="de-AT" dirty="0"/>
              <a:t> Management </a:t>
            </a:r>
            <a:r>
              <a:rPr lang="mr-IN" dirty="0"/>
              <a:t>–</a:t>
            </a:r>
            <a:r>
              <a:rPr lang="de-AT" dirty="0"/>
              <a:t> Modul 2</a:t>
            </a:r>
          </a:p>
          <a:p>
            <a:endParaRPr lang="de-AT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6BB206D-1C05-4164-8E2B-54697E523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F962-17F4-4193-8DD0-20201EFDB343}" type="slidenum">
              <a:rPr lang="de-AT" smtClean="0"/>
              <a:pPr/>
              <a:t>19</a:t>
            </a:fld>
            <a:endParaRPr lang="de-AT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3564541" y="1988367"/>
            <a:ext cx="5683847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800" b="1"/>
              <a:t>Was hilft Beschämung zu vermeiden?</a:t>
            </a:r>
          </a:p>
        </p:txBody>
      </p:sp>
      <p:sp>
        <p:nvSpPr>
          <p:cNvPr id="3" name="Heart 2"/>
          <p:cNvSpPr/>
          <p:nvPr/>
        </p:nvSpPr>
        <p:spPr>
          <a:xfrm>
            <a:off x="4315753" y="3045260"/>
            <a:ext cx="3292302" cy="2786351"/>
          </a:xfrm>
          <a:prstGeom prst="hear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/>
              <a:t>Eine gesunde pädagische Beziehung</a:t>
            </a:r>
          </a:p>
        </p:txBody>
      </p:sp>
      <p:sp>
        <p:nvSpPr>
          <p:cNvPr id="6" name="Hexagon 5"/>
          <p:cNvSpPr/>
          <p:nvPr/>
        </p:nvSpPr>
        <p:spPr>
          <a:xfrm>
            <a:off x="1035781" y="2761693"/>
            <a:ext cx="2281183" cy="1023307"/>
          </a:xfrm>
          <a:prstGeom prst="hex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/>
              <a:t>Den Wert jedes Menschen zu respektieren</a:t>
            </a:r>
          </a:p>
        </p:txBody>
      </p:sp>
      <p:sp>
        <p:nvSpPr>
          <p:cNvPr id="7" name="Hexagon 6"/>
          <p:cNvSpPr/>
          <p:nvPr/>
        </p:nvSpPr>
        <p:spPr>
          <a:xfrm>
            <a:off x="1601214" y="4574055"/>
            <a:ext cx="2567463" cy="973990"/>
          </a:xfrm>
          <a:prstGeom prst="hex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/>
              <a:t>Differnzieren zwischen Handlung und Person</a:t>
            </a:r>
          </a:p>
        </p:txBody>
      </p:sp>
      <p:sp>
        <p:nvSpPr>
          <p:cNvPr id="8" name="Hexagon 7"/>
          <p:cNvSpPr/>
          <p:nvPr/>
        </p:nvSpPr>
        <p:spPr>
          <a:xfrm>
            <a:off x="8520528" y="2971286"/>
            <a:ext cx="2626443" cy="1134267"/>
          </a:xfrm>
          <a:prstGeom prst="hex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/>
              <a:t>Stärken genauso wie Schwächen sehen</a:t>
            </a:r>
          </a:p>
        </p:txBody>
      </p:sp>
      <p:sp>
        <p:nvSpPr>
          <p:cNvPr id="11" name="Hexagon 10"/>
          <p:cNvSpPr/>
          <p:nvPr/>
        </p:nvSpPr>
        <p:spPr>
          <a:xfrm>
            <a:off x="8162937" y="4820635"/>
            <a:ext cx="2910050" cy="1109609"/>
          </a:xfrm>
          <a:prstGeom prst="hex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/>
              <a:t>Selbsterfahrung</a:t>
            </a:r>
          </a:p>
        </p:txBody>
      </p:sp>
    </p:spTree>
    <p:extLst>
      <p:ext uri="{BB962C8B-B14F-4D97-AF65-F5344CB8AC3E}">
        <p14:creationId xmlns:p14="http://schemas.microsoft.com/office/powerpoint/2010/main" val="1246981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Inhalt des Kurses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53247"/>
            <a:ext cx="4752244" cy="2277573"/>
          </a:xfrm>
          <a:ln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pPr marL="0" indent="0">
              <a:buNone/>
            </a:pPr>
            <a:r>
              <a:rPr lang="de-DE" dirty="0">
                <a:solidFill>
                  <a:schemeClr val="accent6">
                    <a:lumMod val="75000"/>
                  </a:schemeClr>
                </a:solidFill>
              </a:rPr>
              <a:t>Modul 1</a:t>
            </a:r>
          </a:p>
          <a:p>
            <a:r>
              <a:rPr lang="de-DE" sz="1800" dirty="0"/>
              <a:t>Hintergrund zu den Teilnehmenden</a:t>
            </a:r>
          </a:p>
          <a:p>
            <a:r>
              <a:rPr lang="de-DE" sz="1800" dirty="0"/>
              <a:t>Hintergrund des Projektes “Best Performers”</a:t>
            </a:r>
          </a:p>
          <a:p>
            <a:r>
              <a:rPr lang="de-DE" sz="1800" dirty="0"/>
              <a:t>Selbst-Bewertung zu </a:t>
            </a:r>
            <a:r>
              <a:rPr lang="de-DE" sz="1800" dirty="0" err="1"/>
              <a:t>Classroom</a:t>
            </a:r>
            <a:r>
              <a:rPr lang="de-DE" sz="1800" dirty="0"/>
              <a:t> Management</a:t>
            </a:r>
          </a:p>
          <a:p>
            <a:r>
              <a:rPr lang="de-DE" sz="1800" dirty="0"/>
              <a:t>Pädagogische Beziehungen</a:t>
            </a:r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F962-17F4-4193-8DD0-20201EFDB343}" type="slidenum">
              <a:rPr lang="de-AT" smtClean="0"/>
              <a:pPr/>
              <a:t>2</a:t>
            </a:fld>
            <a:endParaRPr lang="de-AT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862195" y="3663135"/>
            <a:ext cx="4626731" cy="2093941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de-AT" dirty="0">
                <a:solidFill>
                  <a:schemeClr val="accent6">
                    <a:lumMod val="75000"/>
                  </a:schemeClr>
                </a:solidFill>
              </a:rPr>
              <a:t>Modul 2</a:t>
            </a:r>
          </a:p>
          <a:p>
            <a:r>
              <a:rPr lang="de-AT" sz="1800" dirty="0"/>
              <a:t>Was ist seit dem letzten Modul passiert</a:t>
            </a:r>
          </a:p>
          <a:p>
            <a:r>
              <a:rPr lang="de-AT" sz="1800" dirty="0"/>
              <a:t>Pädagogische Beziehungen Fort.</a:t>
            </a:r>
          </a:p>
          <a:p>
            <a:r>
              <a:rPr lang="de-AT" sz="1800" dirty="0"/>
              <a:t>Beschämung - als ein Aspekt dysfunktionaler pädagogischer Beziehungen</a:t>
            </a:r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8557174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/>
              <a:t>Danke für eure aktive Beteiligung!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AT" dirty="0"/>
              <a:t>Wir treffen uns wieder für Modul 3</a:t>
            </a:r>
          </a:p>
          <a:p>
            <a:pPr marL="0" indent="0">
              <a:buNone/>
            </a:pPr>
            <a:endParaRPr lang="de-AT" dirty="0"/>
          </a:p>
          <a:p>
            <a:pPr marL="0" indent="0" algn="ctr">
              <a:buNone/>
            </a:pPr>
            <a:r>
              <a:rPr lang="de-AT" sz="3600" b="1" dirty="0">
                <a:solidFill>
                  <a:srgbClr val="548235"/>
                </a:solidFill>
              </a:rPr>
              <a:t>Datum von Modul 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F962-17F4-4193-8DD0-20201EFDB343}" type="slidenum">
              <a:rPr lang="de-AT" smtClean="0"/>
              <a:pPr/>
              <a:t>20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8278137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B80EF4-04DD-4E91-9C43-4A162B96863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 err="1"/>
              <a:t>Classroom</a:t>
            </a:r>
            <a:r>
              <a:rPr lang="de-AT" dirty="0"/>
              <a:t> Management</a:t>
            </a:r>
            <a:br>
              <a:rPr lang="de-AT" dirty="0"/>
            </a:br>
            <a:r>
              <a:rPr lang="de-AT" sz="4400" dirty="0">
                <a:solidFill>
                  <a:srgbClr val="548235"/>
                </a:solidFill>
              </a:rPr>
              <a:t>Modul 3</a:t>
            </a:r>
            <a:endParaRPr lang="de-AT" sz="4400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2A49197-5A69-4ED2-A005-4CEA9B89B6C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Methoden, Ansätze und Verhalten, zur Etablierung einer positiven Lernatmosphäre im Klassenzimmer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2BA7CF0-2615-4E03-9737-3BEAB8E00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KA2-Project 2016-1-AT01-KA201-016794</a:t>
            </a:r>
            <a:endParaRPr lang="de-AT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070BAB7-DCB2-4B64-98D4-0C920A3D5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F962-17F4-4193-8DD0-20201EFDB343}" type="slidenum">
              <a:rPr lang="de-AT" smtClean="0"/>
              <a:pPr/>
              <a:t>21</a:t>
            </a:fld>
            <a:endParaRPr lang="de-AT" dirty="0"/>
          </a:p>
        </p:txBody>
      </p:sp>
      <p:sp>
        <p:nvSpPr>
          <p:cNvPr id="6" name="TextBox 5"/>
          <p:cNvSpPr txBox="1"/>
          <p:nvPr/>
        </p:nvSpPr>
        <p:spPr>
          <a:xfrm>
            <a:off x="4194985" y="4747246"/>
            <a:ext cx="37577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Peter HOFMANN, LIMINA, </a:t>
            </a:r>
            <a:r>
              <a:rPr lang="en-US" dirty="0" err="1"/>
              <a:t>Österreich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20530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Inhalt</a:t>
            </a:r>
            <a:r>
              <a:rPr lang="en-US" dirty="0"/>
              <a:t> von </a:t>
            </a:r>
            <a:r>
              <a:rPr lang="en-US" dirty="0" err="1"/>
              <a:t>Modul</a:t>
            </a:r>
            <a:r>
              <a:rPr lang="en-US" dirty="0"/>
              <a:t> 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F962-17F4-4193-8DD0-20201EFDB343}" type="slidenum">
              <a:rPr lang="de-AT" smtClean="0"/>
              <a:pPr/>
              <a:t>22</a:t>
            </a:fld>
            <a:endParaRPr lang="de-AT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350449" y="2881592"/>
            <a:ext cx="4626731" cy="1861148"/>
          </a:xfrm>
          <a:ln>
            <a:solidFill>
              <a:schemeClr val="accent6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>
                <a:solidFill>
                  <a:schemeClr val="accent6">
                    <a:lumMod val="75000"/>
                  </a:schemeClr>
                </a:solidFill>
              </a:rPr>
              <a:t>Modul 3</a:t>
            </a:r>
          </a:p>
          <a:p>
            <a:r>
              <a:rPr lang="de-DE" sz="1800" dirty="0"/>
              <a:t>Was ist seit dem letzten Modul passiert</a:t>
            </a:r>
          </a:p>
          <a:p>
            <a:r>
              <a:rPr lang="de-DE" sz="1800" dirty="0"/>
              <a:t>Physische Lernumgebung</a:t>
            </a:r>
          </a:p>
          <a:p>
            <a:r>
              <a:rPr lang="de-DE" sz="1800" dirty="0"/>
              <a:t>Präsentation des Projektes “Wir machen Schule” der </a:t>
            </a:r>
            <a:r>
              <a:rPr lang="de-DE" sz="1800" i="1" dirty="0"/>
              <a:t>NMS Leipziger Platz </a:t>
            </a:r>
            <a:r>
              <a:rPr lang="de-DE" sz="1800" dirty="0"/>
              <a:t>in Wien</a:t>
            </a:r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4379926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BA6447-84F9-4E4F-B0BC-BA0379989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Physische Lernumgebung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BC9C62B-0419-4503-821D-F006C9B87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err="1"/>
              <a:t>Classroom</a:t>
            </a:r>
            <a:r>
              <a:rPr lang="de-AT" dirty="0"/>
              <a:t> Management </a:t>
            </a:r>
            <a:r>
              <a:rPr lang="mr-IN" dirty="0"/>
              <a:t>–</a:t>
            </a:r>
            <a:r>
              <a:rPr lang="de-AT" dirty="0"/>
              <a:t> Modul 3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D78C07A-BD9C-4702-842A-91A0B8977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F962-17F4-4193-8DD0-20201EFDB343}" type="slidenum">
              <a:rPr lang="de-AT" smtClean="0"/>
              <a:pPr/>
              <a:t>23</a:t>
            </a:fld>
            <a:endParaRPr lang="de-AT" dirty="0"/>
          </a:p>
        </p:txBody>
      </p:sp>
      <p:pic>
        <p:nvPicPr>
          <p:cNvPr id="6" name="Picture 5" descr="Klassenzimm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475" y="1804428"/>
            <a:ext cx="3492500" cy="2324100"/>
          </a:xfrm>
          <a:prstGeom prst="rect">
            <a:avLst/>
          </a:prstGeom>
        </p:spPr>
      </p:pic>
      <p:pic>
        <p:nvPicPr>
          <p:cNvPr id="7" name="Picture 6" descr="KLassenzimmer 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043" y="4105781"/>
            <a:ext cx="4584700" cy="1778000"/>
          </a:xfrm>
          <a:prstGeom prst="rect">
            <a:avLst/>
          </a:prstGeom>
        </p:spPr>
      </p:pic>
      <p:pic>
        <p:nvPicPr>
          <p:cNvPr id="8" name="Picture 7" descr="Klassenzimmer 3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9774" y="1425197"/>
            <a:ext cx="3810000" cy="2133600"/>
          </a:xfrm>
          <a:prstGeom prst="rect">
            <a:avLst/>
          </a:prstGeom>
        </p:spPr>
      </p:pic>
      <p:pic>
        <p:nvPicPr>
          <p:cNvPr id="10" name="Picture 9" descr="Klassenzimmer 4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0169" y="4262349"/>
            <a:ext cx="4013200" cy="201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16213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E3F214-4983-420A-AA5E-0338F6099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Breakout Session</a:t>
            </a:r>
            <a:endParaRPr lang="de-AT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4E8C649-3335-42F2-A594-E99A668FC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err="1"/>
              <a:t>Classroom</a:t>
            </a:r>
            <a:r>
              <a:rPr lang="de-AT" dirty="0"/>
              <a:t> Management </a:t>
            </a:r>
            <a:r>
              <a:rPr lang="mr-IN" dirty="0"/>
              <a:t>–</a:t>
            </a:r>
            <a:r>
              <a:rPr lang="de-AT" dirty="0"/>
              <a:t> Modul 3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D703D5A-18E0-437F-9E97-ECD0CF173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F962-17F4-4193-8DD0-20201EFDB343}" type="slidenum">
              <a:rPr lang="de-AT" smtClean="0"/>
              <a:pPr/>
              <a:t>24</a:t>
            </a:fld>
            <a:endParaRPr lang="de-AT" dirty="0"/>
          </a:p>
        </p:txBody>
      </p:sp>
      <p:sp>
        <p:nvSpPr>
          <p:cNvPr id="9" name="Rectangle 8"/>
          <p:cNvSpPr/>
          <p:nvPr/>
        </p:nvSpPr>
        <p:spPr>
          <a:xfrm>
            <a:off x="828471" y="2128964"/>
            <a:ext cx="6096000" cy="332398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2800" b="1" dirty="0"/>
              <a:t>Trefft euch zu viert in den Chatrooms</a:t>
            </a:r>
          </a:p>
          <a:p>
            <a:endParaRPr lang="de-DE" sz="2800" b="1" dirty="0"/>
          </a:p>
          <a:p>
            <a:r>
              <a:rPr lang="de-DE" sz="2800" i="1" dirty="0"/>
              <a:t>Gruppendiskussion: Welche kleinen Interventionen kann jede/</a:t>
            </a:r>
            <a:r>
              <a:rPr lang="de-DE" sz="2800" i="1" dirty="0" err="1"/>
              <a:t>r</a:t>
            </a:r>
            <a:r>
              <a:rPr lang="de-DE" sz="2800" i="1" dirty="0"/>
              <a:t> </a:t>
            </a:r>
            <a:r>
              <a:rPr lang="de-DE" sz="2800" i="1" dirty="0" err="1"/>
              <a:t>LehrerIn</a:t>
            </a:r>
            <a:r>
              <a:rPr lang="de-DE" sz="2800" i="1" dirty="0"/>
              <a:t> tun, um die physische Lernumgebung zu verbessern?</a:t>
            </a:r>
          </a:p>
          <a:p>
            <a:endParaRPr lang="de-DE" dirty="0"/>
          </a:p>
          <a:p>
            <a:r>
              <a:rPr lang="de-DE" sz="2400" b="1" i="1" dirty="0">
                <a:solidFill>
                  <a:srgbClr val="548235"/>
                </a:solidFill>
              </a:rPr>
              <a:t>20 Minuten!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64291" y="2370077"/>
            <a:ext cx="3226796" cy="2151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7093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9983D4-28DD-4C19-9051-D0EDAB610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Individuelle Reflexion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1774423-4F97-4782-8CD5-902016FEAD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497091"/>
            <a:ext cx="7115115" cy="4123715"/>
          </a:xfrm>
        </p:spPr>
        <p:txBody>
          <a:bodyPr/>
          <a:lstStyle/>
          <a:p>
            <a:pPr marL="0" indent="0">
              <a:buNone/>
            </a:pPr>
            <a:r>
              <a:rPr lang="de-DE" b="1">
                <a:solidFill>
                  <a:srgbClr val="548235"/>
                </a:solidFill>
              </a:rPr>
              <a:t>Was möchte ich in Zukunft tun, um die physische Lernumgebung in meiner Klasse zu verbessern?</a:t>
            </a:r>
            <a:endParaRPr lang="de-DE" sz="2000" b="1" i="1">
              <a:solidFill>
                <a:srgbClr val="548235"/>
              </a:solidFill>
            </a:endParaRPr>
          </a:p>
          <a:p>
            <a:pPr marL="0" indent="0">
              <a:buNone/>
            </a:pPr>
            <a:endParaRPr lang="de-DE" sz="2000" b="1" i="1">
              <a:solidFill>
                <a:srgbClr val="548235"/>
              </a:solidFill>
            </a:endParaRPr>
          </a:p>
          <a:p>
            <a:pPr marL="0" indent="0">
              <a:buNone/>
            </a:pPr>
            <a:endParaRPr lang="de-DE" sz="2000" b="1" i="1">
              <a:solidFill>
                <a:srgbClr val="548235"/>
              </a:solidFill>
            </a:endParaRPr>
          </a:p>
          <a:p>
            <a:pPr marL="0" indent="0">
              <a:buNone/>
            </a:pPr>
            <a:r>
              <a:rPr lang="de-DE" sz="2000" b="1" i="1">
                <a:solidFill>
                  <a:srgbClr val="548235"/>
                </a:solidFill>
              </a:rPr>
              <a:t>10 Minuten!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345EAD3-5741-4141-9653-816ECCED8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err="1"/>
              <a:t>Classroom</a:t>
            </a:r>
            <a:r>
              <a:rPr lang="de-AT" dirty="0"/>
              <a:t> Management </a:t>
            </a:r>
            <a:r>
              <a:rPr lang="mr-IN" dirty="0"/>
              <a:t>–</a:t>
            </a:r>
            <a:r>
              <a:rPr lang="de-AT" dirty="0"/>
              <a:t> Modul 3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C5D4E0C-7F18-4D50-BE4C-76915FF1F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F962-17F4-4193-8DD0-20201EFDB343}" type="slidenum">
              <a:rPr lang="de-AT" smtClean="0"/>
              <a:pPr/>
              <a:t>25</a:t>
            </a:fld>
            <a:endParaRPr lang="de-AT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6767" y="2728595"/>
            <a:ext cx="1442816" cy="2022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18149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/>
              <a:t>Danke für eure aktive Beteiligung!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AT" dirty="0"/>
              <a:t>Wir treffen uns wieder für Modul 4</a:t>
            </a:r>
          </a:p>
          <a:p>
            <a:pPr marL="0" indent="0">
              <a:buNone/>
            </a:pPr>
            <a:endParaRPr lang="de-AT" dirty="0"/>
          </a:p>
          <a:p>
            <a:pPr marL="0" indent="0" algn="ctr">
              <a:buNone/>
            </a:pPr>
            <a:r>
              <a:rPr lang="de-AT" sz="3600" b="1" dirty="0">
                <a:solidFill>
                  <a:srgbClr val="548235"/>
                </a:solidFill>
              </a:rPr>
              <a:t>Datum von Modul 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F962-17F4-4193-8DD0-20201EFDB343}" type="slidenum">
              <a:rPr lang="de-AT" smtClean="0"/>
              <a:pPr/>
              <a:t>26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85536005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B80EF4-04DD-4E91-9C43-4A162B96863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 err="1"/>
              <a:t>Classroom</a:t>
            </a:r>
            <a:r>
              <a:rPr lang="de-AT" dirty="0"/>
              <a:t> Management</a:t>
            </a:r>
            <a:br>
              <a:rPr lang="de-AT" dirty="0"/>
            </a:br>
            <a:r>
              <a:rPr lang="de-AT" sz="4400" dirty="0">
                <a:solidFill>
                  <a:srgbClr val="548235"/>
                </a:solidFill>
              </a:rPr>
              <a:t>Modul 4</a:t>
            </a:r>
            <a:endParaRPr lang="de-AT" sz="4400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2A49197-5A69-4ED2-A005-4CEA9B89B6C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Methoden, Ansätze und Verhalten, zur Etablierung einer positiven Lernatmosphäre im Klassenzimmer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2BA7CF0-2615-4E03-9737-3BEAB8E00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KA2-Project 2016-1-AT01-KA201-016794</a:t>
            </a:r>
            <a:endParaRPr lang="de-AT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070BAB7-DCB2-4B64-98D4-0C920A3D5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F962-17F4-4193-8DD0-20201EFDB343}" type="slidenum">
              <a:rPr lang="de-AT" smtClean="0"/>
              <a:pPr/>
              <a:t>27</a:t>
            </a:fld>
            <a:endParaRPr lang="de-AT" dirty="0"/>
          </a:p>
        </p:txBody>
      </p:sp>
      <p:sp>
        <p:nvSpPr>
          <p:cNvPr id="6" name="TextBox 5"/>
          <p:cNvSpPr txBox="1"/>
          <p:nvPr/>
        </p:nvSpPr>
        <p:spPr>
          <a:xfrm>
            <a:off x="4194985" y="4747246"/>
            <a:ext cx="37577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Peter HOFMANN, LIMINA, </a:t>
            </a:r>
            <a:r>
              <a:rPr lang="en-US" dirty="0" err="1"/>
              <a:t>Österreich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94692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Inhalt</a:t>
            </a:r>
            <a:r>
              <a:rPr lang="en-US" dirty="0"/>
              <a:t> des </a:t>
            </a:r>
            <a:r>
              <a:rPr lang="en-US" dirty="0" err="1"/>
              <a:t>Modul</a:t>
            </a:r>
            <a:r>
              <a:rPr lang="en-US" dirty="0"/>
              <a:t> 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F962-17F4-4193-8DD0-20201EFDB343}" type="slidenum">
              <a:rPr lang="de-AT" smtClean="0"/>
              <a:pPr/>
              <a:t>28</a:t>
            </a:fld>
            <a:endParaRPr lang="de-AT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570803" y="2600094"/>
            <a:ext cx="4626731" cy="2177226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de-AT" dirty="0">
                <a:solidFill>
                  <a:schemeClr val="accent6">
                    <a:lumMod val="75000"/>
                  </a:schemeClr>
                </a:solidFill>
              </a:rPr>
              <a:t>Modul 4</a:t>
            </a:r>
          </a:p>
          <a:p>
            <a:r>
              <a:rPr lang="de-AT" sz="1800" dirty="0"/>
              <a:t>Was ist seit dem letzten Modul passiert</a:t>
            </a:r>
          </a:p>
          <a:p>
            <a:r>
              <a:rPr lang="de-AT" sz="1800" dirty="0"/>
              <a:t>Gruppendynamik im Klassenzimmer</a:t>
            </a:r>
          </a:p>
          <a:p>
            <a:r>
              <a:rPr lang="de-AT" sz="1800" dirty="0"/>
              <a:t>Wiederholen der Inhalte des Kurses</a:t>
            </a:r>
          </a:p>
          <a:p>
            <a:r>
              <a:rPr lang="de-AT" sz="1800" dirty="0"/>
              <a:t>Evaluation des Kurses</a:t>
            </a:r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8078445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BB57FE-B210-4E79-BDDB-1212C59FA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Gruppendynamik in Schulklassen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D0C2B5F-3B98-4FAF-A643-CFC870323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err="1"/>
              <a:t>Classroom</a:t>
            </a:r>
            <a:r>
              <a:rPr lang="de-AT" dirty="0"/>
              <a:t> Management </a:t>
            </a:r>
            <a:r>
              <a:rPr lang="mr-IN" dirty="0"/>
              <a:t>–</a:t>
            </a:r>
            <a:r>
              <a:rPr lang="de-AT" dirty="0"/>
              <a:t> Modul 4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C9E4744-6594-4BC7-84FD-4317C044E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F962-17F4-4193-8DD0-20201EFDB343}" type="slidenum">
              <a:rPr lang="de-AT" smtClean="0"/>
              <a:pPr/>
              <a:t>29</a:t>
            </a:fld>
            <a:endParaRPr lang="de-AT" dirty="0"/>
          </a:p>
        </p:txBody>
      </p:sp>
      <p:sp>
        <p:nvSpPr>
          <p:cNvPr id="7" name="Rectangle 6"/>
          <p:cNvSpPr/>
          <p:nvPr/>
        </p:nvSpPr>
        <p:spPr>
          <a:xfrm>
            <a:off x="5107231" y="1983897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.</a:t>
            </a:r>
          </a:p>
        </p:txBody>
      </p:sp>
      <p:sp>
        <p:nvSpPr>
          <p:cNvPr id="8" name="Regular Pentagon 7"/>
          <p:cNvSpPr/>
          <p:nvPr/>
        </p:nvSpPr>
        <p:spPr>
          <a:xfrm>
            <a:off x="1072772" y="2169902"/>
            <a:ext cx="4118461" cy="3427459"/>
          </a:xfrm>
          <a:prstGeom prst="pent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/>
              <a:t>Gruppendynamik ist eine Reihe von Verhaltens- und psychologischen Prozessen, die innerhalb einer sozialen Gruppe oder zwischen Gruppen auftreten</a:t>
            </a:r>
          </a:p>
        </p:txBody>
      </p:sp>
      <p:pic>
        <p:nvPicPr>
          <p:cNvPr id="9" name="Picture 8" descr="group-dynamics-v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5540" y="1800033"/>
            <a:ext cx="3929936" cy="3934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648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Inhalt des Kurses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53248"/>
            <a:ext cx="4626731" cy="1861148"/>
          </a:xfrm>
          <a:ln>
            <a:solidFill>
              <a:schemeClr val="accent6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>
                <a:solidFill>
                  <a:schemeClr val="accent6">
                    <a:lumMod val="75000"/>
                  </a:schemeClr>
                </a:solidFill>
              </a:rPr>
              <a:t>Modul 3</a:t>
            </a:r>
          </a:p>
          <a:p>
            <a:r>
              <a:rPr lang="de-DE" sz="1800" dirty="0"/>
              <a:t>Was ist seit dem letzten Modul passiert</a:t>
            </a:r>
          </a:p>
          <a:p>
            <a:r>
              <a:rPr lang="de-DE" sz="1800" dirty="0"/>
              <a:t>Physische Lernumgebung</a:t>
            </a:r>
          </a:p>
          <a:p>
            <a:r>
              <a:rPr lang="de-DE" sz="1800" dirty="0"/>
              <a:t>Präsentation des Projektes “Wir machen Schule” der </a:t>
            </a:r>
            <a:r>
              <a:rPr lang="de-DE" sz="1800" i="1" dirty="0"/>
              <a:t>NMS Leipziger Platz </a:t>
            </a:r>
            <a:r>
              <a:rPr lang="de-DE" sz="1800" dirty="0"/>
              <a:t>in Wien</a:t>
            </a:r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F962-17F4-4193-8DD0-20201EFDB343}" type="slidenum">
              <a:rPr lang="de-AT" smtClean="0"/>
              <a:pPr/>
              <a:t>3</a:t>
            </a:fld>
            <a:endParaRPr lang="de-AT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862195" y="3663135"/>
            <a:ext cx="4626731" cy="2177226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de-AT" dirty="0">
                <a:solidFill>
                  <a:schemeClr val="accent6">
                    <a:lumMod val="75000"/>
                  </a:schemeClr>
                </a:solidFill>
              </a:rPr>
              <a:t>Modul 4</a:t>
            </a:r>
          </a:p>
          <a:p>
            <a:r>
              <a:rPr lang="de-AT" sz="1800" dirty="0"/>
              <a:t>Was ist seit dem letzten Modul passiert</a:t>
            </a:r>
          </a:p>
          <a:p>
            <a:r>
              <a:rPr lang="de-AT" sz="1800" dirty="0"/>
              <a:t>Gruppendynamik im Klassenzimmer</a:t>
            </a:r>
          </a:p>
          <a:p>
            <a:r>
              <a:rPr lang="de-AT" sz="1800" dirty="0"/>
              <a:t>Wiederholen der Inhalte des Kurses</a:t>
            </a:r>
          </a:p>
          <a:p>
            <a:r>
              <a:rPr lang="de-AT" sz="1800" dirty="0"/>
              <a:t>Evaluation des Kurses</a:t>
            </a:r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38845586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BB57FE-B210-4E79-BDDB-1212C59FA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Gruppendynamik in Schulklassen </a:t>
            </a:r>
            <a:r>
              <a:rPr lang="mr-IN" dirty="0"/>
              <a:t>–</a:t>
            </a:r>
            <a:r>
              <a:rPr lang="de-DE" dirty="0"/>
              <a:t> Was kann man tun?</a:t>
            </a:r>
            <a:endParaRPr lang="de-AT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D0C2B5F-3B98-4FAF-A643-CFC870323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err="1"/>
              <a:t>Classroom</a:t>
            </a:r>
            <a:r>
              <a:rPr lang="de-AT" dirty="0"/>
              <a:t> Management </a:t>
            </a:r>
            <a:r>
              <a:rPr lang="mr-IN" dirty="0"/>
              <a:t>–</a:t>
            </a:r>
            <a:r>
              <a:rPr lang="de-AT" dirty="0"/>
              <a:t> Modul 4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C9E4744-6594-4BC7-84FD-4317C044E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F962-17F4-4193-8DD0-20201EFDB343}" type="slidenum">
              <a:rPr lang="de-AT" smtClean="0"/>
              <a:pPr/>
              <a:t>30</a:t>
            </a:fld>
            <a:endParaRPr lang="de-AT" dirty="0"/>
          </a:p>
        </p:txBody>
      </p:sp>
      <p:sp>
        <p:nvSpPr>
          <p:cNvPr id="7" name="Rectangle 6"/>
          <p:cNvSpPr/>
          <p:nvPr/>
        </p:nvSpPr>
        <p:spPr>
          <a:xfrm>
            <a:off x="5107231" y="1983897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.</a:t>
            </a:r>
          </a:p>
        </p:txBody>
      </p:sp>
      <p:sp>
        <p:nvSpPr>
          <p:cNvPr id="8" name="Regular Pentagon 7"/>
          <p:cNvSpPr/>
          <p:nvPr/>
        </p:nvSpPr>
        <p:spPr>
          <a:xfrm>
            <a:off x="4155453" y="2515114"/>
            <a:ext cx="3699216" cy="3045261"/>
          </a:xfrm>
          <a:prstGeom prst="pent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/>
              <a:t>Gruppendynamik in Schulklassen</a:t>
            </a:r>
          </a:p>
        </p:txBody>
      </p:sp>
      <p:sp>
        <p:nvSpPr>
          <p:cNvPr id="3" name="Hexagon 2"/>
          <p:cNvSpPr/>
          <p:nvPr/>
        </p:nvSpPr>
        <p:spPr>
          <a:xfrm>
            <a:off x="949465" y="2379495"/>
            <a:ext cx="2737420" cy="1269886"/>
          </a:xfrm>
          <a:prstGeom prst="hex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/>
              <a:t>Aktivitäten zu Stundenbeginn</a:t>
            </a:r>
          </a:p>
        </p:txBody>
      </p:sp>
      <p:sp>
        <p:nvSpPr>
          <p:cNvPr id="6" name="Hexagon 5"/>
          <p:cNvSpPr/>
          <p:nvPr/>
        </p:nvSpPr>
        <p:spPr>
          <a:xfrm>
            <a:off x="1183749" y="4487752"/>
            <a:ext cx="2897720" cy="1356189"/>
          </a:xfrm>
          <a:prstGeom prst="hex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/>
              <a:t>Einen guten Rahmen haben um Konflikte zu besprechen und Dynamiken zu reflektieren</a:t>
            </a:r>
          </a:p>
        </p:txBody>
      </p:sp>
      <p:sp>
        <p:nvSpPr>
          <p:cNvPr id="10" name="Hexagon 9"/>
          <p:cNvSpPr/>
          <p:nvPr/>
        </p:nvSpPr>
        <p:spPr>
          <a:xfrm>
            <a:off x="8113614" y="2354837"/>
            <a:ext cx="3070350" cy="1257557"/>
          </a:xfrm>
          <a:prstGeom prst="hex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/>
              <a:t>SchülerInnen ermächtigen Dynamik aktiv mitzugestalten</a:t>
            </a:r>
          </a:p>
        </p:txBody>
      </p:sp>
      <p:sp>
        <p:nvSpPr>
          <p:cNvPr id="11" name="Hexagon 10"/>
          <p:cNvSpPr/>
          <p:nvPr/>
        </p:nvSpPr>
        <p:spPr>
          <a:xfrm>
            <a:off x="8236921" y="4463094"/>
            <a:ext cx="3144334" cy="1195912"/>
          </a:xfrm>
          <a:prstGeom prst="hex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/>
              <a:t>Grundregeln vereinbaren</a:t>
            </a:r>
          </a:p>
        </p:txBody>
      </p:sp>
    </p:spTree>
    <p:extLst>
      <p:ext uri="{BB962C8B-B14F-4D97-AF65-F5344CB8AC3E}">
        <p14:creationId xmlns:p14="http://schemas.microsoft.com/office/powerpoint/2010/main" val="418631895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E3F214-4983-420A-AA5E-0338F6099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Breakout Session</a:t>
            </a:r>
            <a:endParaRPr lang="de-AT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4E8C649-3335-42F2-A594-E99A668FC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err="1"/>
              <a:t>Classroom</a:t>
            </a:r>
            <a:r>
              <a:rPr lang="de-AT" dirty="0"/>
              <a:t> Management </a:t>
            </a:r>
            <a:r>
              <a:rPr lang="mr-IN" dirty="0"/>
              <a:t>–</a:t>
            </a:r>
            <a:r>
              <a:rPr lang="de-AT" dirty="0"/>
              <a:t> Module 4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D703D5A-18E0-437F-9E97-ECD0CF173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F962-17F4-4193-8DD0-20201EFDB343}" type="slidenum">
              <a:rPr lang="de-AT" smtClean="0"/>
              <a:pPr/>
              <a:t>31</a:t>
            </a:fld>
            <a:endParaRPr lang="de-AT" dirty="0"/>
          </a:p>
        </p:txBody>
      </p:sp>
      <p:sp>
        <p:nvSpPr>
          <p:cNvPr id="9" name="Rectangle 8"/>
          <p:cNvSpPr/>
          <p:nvPr/>
        </p:nvSpPr>
        <p:spPr>
          <a:xfrm>
            <a:off x="828470" y="1894266"/>
            <a:ext cx="6666867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AT" sz="2800" b="1" dirty="0"/>
              <a:t>Trefft euch zu viert in den Chatrooms</a:t>
            </a:r>
          </a:p>
          <a:p>
            <a:endParaRPr lang="de-AT" sz="2800" b="1" dirty="0"/>
          </a:p>
          <a:p>
            <a:r>
              <a:rPr lang="de-AT" sz="2400" i="1" dirty="0"/>
              <a:t>Diskutiert Fälle von herausfordernden gruppendynamischen Situationen, die ihr mitgebracht habt, und sammelt verschiedene Maßnahmen, um in die Gruppendynamik einzugreifen.</a:t>
            </a:r>
          </a:p>
          <a:p>
            <a:endParaRPr lang="de-AT" sz="2400" i="1" dirty="0"/>
          </a:p>
          <a:p>
            <a:r>
              <a:rPr lang="de-AT" sz="2400" i="1" dirty="0"/>
              <a:t>Schreibt die Maßnahmen in den Chat.</a:t>
            </a:r>
          </a:p>
          <a:p>
            <a:endParaRPr lang="de-AT" sz="2400" i="1" dirty="0"/>
          </a:p>
          <a:p>
            <a:r>
              <a:rPr lang="de-AT" sz="2400" b="1" i="1" dirty="0">
                <a:solidFill>
                  <a:srgbClr val="548235"/>
                </a:solidFill>
              </a:rPr>
              <a:t>30 Minuten!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64291" y="2370077"/>
            <a:ext cx="3226796" cy="2151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866458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Inhalt des Kurses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53247"/>
            <a:ext cx="4752244" cy="2277573"/>
          </a:xfrm>
          <a:ln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pPr marL="0" indent="0">
              <a:buNone/>
            </a:pPr>
            <a:r>
              <a:rPr lang="de-DE" dirty="0">
                <a:solidFill>
                  <a:schemeClr val="accent6">
                    <a:lumMod val="75000"/>
                  </a:schemeClr>
                </a:solidFill>
              </a:rPr>
              <a:t>Modul 1</a:t>
            </a:r>
          </a:p>
          <a:p>
            <a:r>
              <a:rPr lang="de-DE" sz="1800" dirty="0"/>
              <a:t>Hintergrund zu den Teilnehmenden</a:t>
            </a:r>
          </a:p>
          <a:p>
            <a:r>
              <a:rPr lang="de-DE" sz="1800" dirty="0"/>
              <a:t>Hintergrund des Projektes “Best Performers”</a:t>
            </a:r>
          </a:p>
          <a:p>
            <a:r>
              <a:rPr lang="de-DE" sz="1800" dirty="0"/>
              <a:t>Selbst-Bewertung zu </a:t>
            </a:r>
            <a:r>
              <a:rPr lang="de-DE" sz="1800" dirty="0" err="1"/>
              <a:t>Classroom</a:t>
            </a:r>
            <a:r>
              <a:rPr lang="de-DE" sz="1800" dirty="0"/>
              <a:t> Management</a:t>
            </a:r>
          </a:p>
          <a:p>
            <a:r>
              <a:rPr lang="de-DE" sz="1800" dirty="0"/>
              <a:t>Pädagogische Beziehungen</a:t>
            </a:r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F962-17F4-4193-8DD0-20201EFDB343}" type="slidenum">
              <a:rPr lang="de-AT" smtClean="0"/>
              <a:pPr/>
              <a:t>32</a:t>
            </a:fld>
            <a:endParaRPr lang="de-AT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862195" y="3663135"/>
            <a:ext cx="4626731" cy="2093941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de-AT" dirty="0">
                <a:solidFill>
                  <a:schemeClr val="accent6">
                    <a:lumMod val="75000"/>
                  </a:schemeClr>
                </a:solidFill>
              </a:rPr>
              <a:t>Modul 2</a:t>
            </a:r>
          </a:p>
          <a:p>
            <a:r>
              <a:rPr lang="de-AT" sz="1800" dirty="0"/>
              <a:t>Was ist seit dem letzten Modul passiert</a:t>
            </a:r>
          </a:p>
          <a:p>
            <a:r>
              <a:rPr lang="de-AT" sz="1800" dirty="0"/>
              <a:t>Pädagogische Beziehungen Fort.</a:t>
            </a:r>
          </a:p>
          <a:p>
            <a:r>
              <a:rPr lang="de-AT" sz="1800" dirty="0"/>
              <a:t>Beschämung - als ein Aspekt dysfunktionaler pädagogischer Beziehungen</a:t>
            </a:r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13709340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Inhalt des Kurses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53248"/>
            <a:ext cx="4626731" cy="1861148"/>
          </a:xfrm>
          <a:ln>
            <a:solidFill>
              <a:schemeClr val="accent6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>
                <a:solidFill>
                  <a:schemeClr val="accent6">
                    <a:lumMod val="75000"/>
                  </a:schemeClr>
                </a:solidFill>
              </a:rPr>
              <a:t>Modul 3</a:t>
            </a:r>
          </a:p>
          <a:p>
            <a:r>
              <a:rPr lang="de-DE" sz="1800" dirty="0"/>
              <a:t>Was ist seit dem letzten Modul passiert</a:t>
            </a:r>
          </a:p>
          <a:p>
            <a:r>
              <a:rPr lang="de-DE" sz="1800" dirty="0"/>
              <a:t>Physische Lernumgebung</a:t>
            </a:r>
          </a:p>
          <a:p>
            <a:r>
              <a:rPr lang="de-DE" sz="1800" dirty="0"/>
              <a:t>Präsentation des Projektes “Wir machen Schule” der </a:t>
            </a:r>
            <a:r>
              <a:rPr lang="de-DE" sz="1800" i="1" dirty="0"/>
              <a:t>NMS Leipziger Platz </a:t>
            </a:r>
            <a:r>
              <a:rPr lang="de-DE" sz="1800" dirty="0"/>
              <a:t>in Wien</a:t>
            </a:r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F962-17F4-4193-8DD0-20201EFDB343}" type="slidenum">
              <a:rPr lang="de-AT" smtClean="0"/>
              <a:pPr/>
              <a:t>33</a:t>
            </a:fld>
            <a:endParaRPr lang="de-AT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862195" y="3663135"/>
            <a:ext cx="4626731" cy="2177226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de-AT" dirty="0">
                <a:solidFill>
                  <a:schemeClr val="accent6">
                    <a:lumMod val="75000"/>
                  </a:schemeClr>
                </a:solidFill>
              </a:rPr>
              <a:t>Modul 4</a:t>
            </a:r>
          </a:p>
          <a:p>
            <a:r>
              <a:rPr lang="de-AT" sz="1800" dirty="0"/>
              <a:t>Was ist seit dem letzten Modul passiert</a:t>
            </a:r>
          </a:p>
          <a:p>
            <a:r>
              <a:rPr lang="de-AT" sz="1800" dirty="0"/>
              <a:t>Gruppendynamik im Klassenzimmer</a:t>
            </a:r>
          </a:p>
          <a:p>
            <a:r>
              <a:rPr lang="de-AT" sz="1800" dirty="0"/>
              <a:t>Wiederholen der Inhalte des Kurses</a:t>
            </a:r>
          </a:p>
          <a:p>
            <a:r>
              <a:rPr lang="de-AT" sz="1800" dirty="0"/>
              <a:t>Evaluation des Kurses</a:t>
            </a:r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22936051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9983D4-28DD-4C19-9051-D0EDAB610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Individuelle Reflexion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1774423-4F97-4782-8CD5-902016FEAD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4396" y="2110530"/>
            <a:ext cx="7115115" cy="4123715"/>
          </a:xfrm>
        </p:spPr>
        <p:txBody>
          <a:bodyPr/>
          <a:lstStyle/>
          <a:p>
            <a:pPr marL="0" indent="0">
              <a:buNone/>
            </a:pPr>
            <a:r>
              <a:rPr lang="de-DE" b="1" dirty="0">
                <a:solidFill>
                  <a:srgbClr val="548235"/>
                </a:solidFill>
              </a:rPr>
              <a:t>Was nehme ich in meine Unterrichtspraxis mit? </a:t>
            </a:r>
          </a:p>
          <a:p>
            <a:pPr marL="0" indent="0">
              <a:buNone/>
            </a:pPr>
            <a:r>
              <a:rPr lang="de-DE" b="1" dirty="0">
                <a:solidFill>
                  <a:srgbClr val="548235"/>
                </a:solidFill>
              </a:rPr>
              <a:t>Was sind meine nächsten konkreten Schritte, wenn es um das </a:t>
            </a:r>
            <a:r>
              <a:rPr lang="de-DE" b="1" dirty="0" err="1">
                <a:solidFill>
                  <a:srgbClr val="548235"/>
                </a:solidFill>
              </a:rPr>
              <a:t>Classroom</a:t>
            </a:r>
            <a:r>
              <a:rPr lang="de-DE" b="1" dirty="0">
                <a:solidFill>
                  <a:srgbClr val="548235"/>
                </a:solidFill>
              </a:rPr>
              <a:t> Management geht?</a:t>
            </a:r>
          </a:p>
          <a:p>
            <a:pPr marL="0" indent="0">
              <a:buNone/>
            </a:pPr>
            <a:endParaRPr lang="de-DE" b="1" dirty="0">
              <a:solidFill>
                <a:srgbClr val="548235"/>
              </a:solidFill>
            </a:endParaRPr>
          </a:p>
          <a:p>
            <a:pPr marL="0" indent="0">
              <a:buNone/>
            </a:pPr>
            <a:r>
              <a:rPr lang="de-DE" b="1" dirty="0">
                <a:solidFill>
                  <a:srgbClr val="548235"/>
                </a:solidFill>
              </a:rPr>
              <a:t>Schreibe einen oder zwei Schritte in den Chat!</a:t>
            </a:r>
            <a:endParaRPr lang="de-DE" sz="2000" b="1" i="1" dirty="0">
              <a:solidFill>
                <a:srgbClr val="548235"/>
              </a:solidFill>
            </a:endParaRPr>
          </a:p>
          <a:p>
            <a:pPr marL="0" indent="0">
              <a:buNone/>
            </a:pPr>
            <a:r>
              <a:rPr lang="de-DE" sz="2000" b="1" i="1" dirty="0">
                <a:solidFill>
                  <a:srgbClr val="548235"/>
                </a:solidFill>
              </a:rPr>
              <a:t>20 Minuten!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345EAD3-5741-4141-9653-816ECCED8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err="1"/>
              <a:t>Classroom</a:t>
            </a:r>
            <a:r>
              <a:rPr lang="de-AT" dirty="0"/>
              <a:t> Management </a:t>
            </a:r>
            <a:r>
              <a:rPr lang="mr-IN" dirty="0"/>
              <a:t>–</a:t>
            </a:r>
            <a:r>
              <a:rPr lang="de-AT" dirty="0"/>
              <a:t> Modul 4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C5D4E0C-7F18-4D50-BE4C-76915FF1F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F962-17F4-4193-8DD0-20201EFDB343}" type="slidenum">
              <a:rPr lang="de-AT" smtClean="0"/>
              <a:pPr/>
              <a:t>34</a:t>
            </a:fld>
            <a:endParaRPr lang="de-AT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6767" y="2728595"/>
            <a:ext cx="1442816" cy="2022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353236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8876" y="2350308"/>
            <a:ext cx="10515600" cy="884570"/>
          </a:xfrm>
        </p:spPr>
        <p:txBody>
          <a:bodyPr/>
          <a:lstStyle/>
          <a:p>
            <a:pPr algn="ctr"/>
            <a:r>
              <a:rPr lang="de-DE" dirty="0"/>
              <a:t>Vielen Dank für eure rege Beteiligung!</a:t>
            </a:r>
            <a:br>
              <a:rPr lang="de-DE" dirty="0"/>
            </a:br>
            <a:br>
              <a:rPr lang="de-DE" dirty="0"/>
            </a:br>
            <a:r>
              <a:rPr lang="de-DE" dirty="0"/>
              <a:t>Wir wünschen euch alles Gute für eure weitere pädagogische Arbeit!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F962-17F4-4193-8DD0-20201EFDB343}" type="slidenum">
              <a:rPr lang="de-AT" smtClean="0"/>
              <a:pPr/>
              <a:t>35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749823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FDBD49-6A55-405E-A7CE-12C1CF44BB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548235"/>
                </a:solidFill>
              </a:rPr>
              <a:t>Classroom Management – </a:t>
            </a:r>
            <a:r>
              <a:rPr lang="de-DE" dirty="0">
                <a:solidFill>
                  <a:srgbClr val="548235"/>
                </a:solidFill>
              </a:rPr>
              <a:t>unser Verständnis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8AFBFCB-A3D2-4135-BE6B-BEA298872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err="1"/>
              <a:t>Classroom</a:t>
            </a:r>
            <a:r>
              <a:rPr lang="de-AT" dirty="0"/>
              <a:t> Management </a:t>
            </a:r>
            <a:r>
              <a:rPr lang="mr-IN" dirty="0"/>
              <a:t>–</a:t>
            </a:r>
            <a:r>
              <a:rPr lang="de-AT" dirty="0"/>
              <a:t> Modul 1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84AFC80-6E9A-48D2-8B90-33C6E9344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F962-17F4-4193-8DD0-20201EFDB343}" type="slidenum">
              <a:rPr lang="de-AT" smtClean="0"/>
              <a:pPr/>
              <a:t>4</a:t>
            </a:fld>
            <a:endParaRPr lang="de-AT" dirty="0"/>
          </a:p>
        </p:txBody>
      </p:sp>
      <p:sp>
        <p:nvSpPr>
          <p:cNvPr id="7" name="Regular Pentagon 6"/>
          <p:cNvSpPr/>
          <p:nvPr/>
        </p:nvSpPr>
        <p:spPr>
          <a:xfrm>
            <a:off x="3882703" y="2015639"/>
            <a:ext cx="3997206" cy="3907022"/>
          </a:xfrm>
          <a:prstGeom prst="pent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/>
              <a:t>Methoden, Ansätze und Verhalten, dass  die Etablierung einer positiven Lernatmosphäre im Klassenzimmer unterstützt</a:t>
            </a:r>
          </a:p>
        </p:txBody>
      </p:sp>
      <p:sp>
        <p:nvSpPr>
          <p:cNvPr id="8" name="Hexagon 7"/>
          <p:cNvSpPr/>
          <p:nvPr/>
        </p:nvSpPr>
        <p:spPr>
          <a:xfrm>
            <a:off x="8317557" y="3102366"/>
            <a:ext cx="2487845" cy="1082705"/>
          </a:xfrm>
          <a:prstGeom prst="hex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/>
              <a:t>Pädagogische Beziehungen</a:t>
            </a:r>
          </a:p>
        </p:txBody>
      </p:sp>
      <p:sp>
        <p:nvSpPr>
          <p:cNvPr id="9" name="Hexagon 8"/>
          <p:cNvSpPr/>
          <p:nvPr/>
        </p:nvSpPr>
        <p:spPr>
          <a:xfrm>
            <a:off x="1009711" y="2102947"/>
            <a:ext cx="2789717" cy="1072294"/>
          </a:xfrm>
          <a:prstGeom prst="hex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/>
              <a:t>Physische Lernumgebung</a:t>
            </a:r>
          </a:p>
        </p:txBody>
      </p:sp>
      <p:sp>
        <p:nvSpPr>
          <p:cNvPr id="10" name="Hexagon 9"/>
          <p:cNvSpPr/>
          <p:nvPr/>
        </p:nvSpPr>
        <p:spPr>
          <a:xfrm>
            <a:off x="1352750" y="4726424"/>
            <a:ext cx="2373812" cy="916135"/>
          </a:xfrm>
          <a:prstGeom prst="hex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/>
              <a:t>Gruppendynamik</a:t>
            </a:r>
          </a:p>
        </p:txBody>
      </p:sp>
    </p:spTree>
    <p:extLst>
      <p:ext uri="{BB962C8B-B14F-4D97-AF65-F5344CB8AC3E}">
        <p14:creationId xmlns:p14="http://schemas.microsoft.com/office/powerpoint/2010/main" val="685547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EAB214E5-5B3E-4A29-A22C-48A39C8D5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031" y="1262082"/>
            <a:ext cx="10515600" cy="455672"/>
          </a:xfrm>
        </p:spPr>
        <p:txBody>
          <a:bodyPr/>
          <a:lstStyle/>
          <a:p>
            <a:r>
              <a:rPr lang="en-US" sz="3600" dirty="0"/>
              <a:t>Classroom Management – </a:t>
            </a:r>
            <a:r>
              <a:rPr lang="de-AT" sz="3600" dirty="0"/>
              <a:t>Selbstbewertung</a:t>
            </a:r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87B43CF9-EB7D-4E46-B5C7-6FC415EAFA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2134178"/>
            <a:ext cx="10515600" cy="3705617"/>
          </a:xfrm>
        </p:spPr>
        <p:txBody>
          <a:bodyPr>
            <a:normAutofit lnSpcReduction="10000"/>
          </a:bodyPr>
          <a:lstStyle/>
          <a:p>
            <a:r>
              <a:rPr lang="de-AT" dirty="0">
                <a:solidFill>
                  <a:schemeClr val="tx1"/>
                </a:solidFill>
              </a:rPr>
              <a:t>Schritt 1: Fülle die Selbstbewertung als Einzelarbeit aus</a:t>
            </a:r>
          </a:p>
          <a:p>
            <a:endParaRPr lang="de-AT" dirty="0">
              <a:solidFill>
                <a:schemeClr val="tx1"/>
              </a:solidFill>
            </a:endParaRPr>
          </a:p>
          <a:p>
            <a:r>
              <a:rPr lang="de-AT" dirty="0">
                <a:solidFill>
                  <a:schemeClr val="tx1"/>
                </a:solidFill>
              </a:rPr>
              <a:t>Schritt 2: Schreibe eine kurze Zusammenfassung anhand der zwei Fragen:</a:t>
            </a:r>
          </a:p>
          <a:p>
            <a:r>
              <a:rPr lang="de-AT" sz="1800" dirty="0">
                <a:solidFill>
                  <a:srgbClr val="000000"/>
                </a:solidFill>
              </a:rPr>
              <a:t>Was mache ich bereits, das gut funktioniert?</a:t>
            </a:r>
          </a:p>
          <a:p>
            <a:r>
              <a:rPr lang="de-AT" sz="1800" dirty="0">
                <a:solidFill>
                  <a:srgbClr val="000000"/>
                </a:solidFill>
              </a:rPr>
              <a:t>Wo möchte ich mich verbessern und such nach Vorschlägen und Aktivitäten? </a:t>
            </a:r>
          </a:p>
          <a:p>
            <a:endParaRPr lang="de-AT" sz="1800" dirty="0">
              <a:solidFill>
                <a:srgbClr val="000000"/>
              </a:solidFill>
            </a:endParaRPr>
          </a:p>
          <a:p>
            <a:r>
              <a:rPr lang="de-AT" dirty="0">
                <a:solidFill>
                  <a:srgbClr val="000000"/>
                </a:solidFill>
              </a:rPr>
              <a:t>Schritt 3: Schreibe deine Antworten auf </a:t>
            </a:r>
            <a:r>
              <a:rPr lang="de-AT" dirty="0">
                <a:solidFill>
                  <a:srgbClr val="000000"/>
                </a:solidFill>
                <a:hlinkClick r:id="rId2"/>
              </a:rPr>
              <a:t>www.menti.com</a:t>
            </a:r>
            <a:r>
              <a:rPr lang="de-AT" dirty="0">
                <a:solidFill>
                  <a:srgbClr val="000000"/>
                </a:solidFill>
              </a:rPr>
              <a:t> (</a:t>
            </a:r>
            <a:r>
              <a:rPr lang="de-AT" dirty="0" err="1">
                <a:solidFill>
                  <a:srgbClr val="FF0000"/>
                </a:solidFill>
              </a:rPr>
              <a:t>enter</a:t>
            </a:r>
            <a:r>
              <a:rPr lang="de-AT" dirty="0">
                <a:solidFill>
                  <a:srgbClr val="FF0000"/>
                </a:solidFill>
              </a:rPr>
              <a:t> </a:t>
            </a:r>
            <a:r>
              <a:rPr lang="de-AT" dirty="0" err="1">
                <a:solidFill>
                  <a:srgbClr val="FF0000"/>
                </a:solidFill>
              </a:rPr>
              <a:t>the</a:t>
            </a:r>
            <a:r>
              <a:rPr lang="de-AT" dirty="0">
                <a:solidFill>
                  <a:srgbClr val="FF0000"/>
                </a:solidFill>
              </a:rPr>
              <a:t> </a:t>
            </a:r>
            <a:r>
              <a:rPr lang="de-AT" dirty="0" err="1">
                <a:solidFill>
                  <a:srgbClr val="FF0000"/>
                </a:solidFill>
              </a:rPr>
              <a:t>code</a:t>
            </a:r>
            <a:r>
              <a:rPr lang="de-AT" dirty="0">
                <a:solidFill>
                  <a:srgbClr val="FF0000"/>
                </a:solidFill>
              </a:rPr>
              <a:t> </a:t>
            </a:r>
            <a:r>
              <a:rPr lang="de-AT" dirty="0" err="1">
                <a:solidFill>
                  <a:srgbClr val="FF0000"/>
                </a:solidFill>
              </a:rPr>
              <a:t>xxxxxx</a:t>
            </a:r>
            <a:r>
              <a:rPr lang="de-AT" dirty="0">
                <a:solidFill>
                  <a:srgbClr val="000000"/>
                </a:solidFill>
              </a:rPr>
              <a:t>)</a:t>
            </a:r>
          </a:p>
          <a:p>
            <a:endParaRPr lang="de-AT" dirty="0">
              <a:solidFill>
                <a:srgbClr val="000000"/>
              </a:solidFill>
            </a:endParaRPr>
          </a:p>
          <a:p>
            <a:r>
              <a:rPr lang="de-AT" b="1" i="1" dirty="0">
                <a:solidFill>
                  <a:schemeClr val="accent6">
                    <a:lumMod val="75000"/>
                  </a:schemeClr>
                </a:solidFill>
              </a:rPr>
              <a:t>Du hast für alle drei Schritte 30 Minuten!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746589B-C790-49E8-B2F7-9B76A857C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err="1"/>
              <a:t>Classroom</a:t>
            </a:r>
            <a:r>
              <a:rPr lang="de-AT" dirty="0"/>
              <a:t> Management </a:t>
            </a:r>
            <a:r>
              <a:rPr lang="mr-IN" dirty="0"/>
              <a:t>–</a:t>
            </a:r>
            <a:r>
              <a:rPr lang="de-AT" dirty="0"/>
              <a:t> Modul 1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954E0A0-03B6-4CF1-9C62-0790CDF1C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F962-17F4-4193-8DD0-20201EFDB343}" type="slidenum">
              <a:rPr lang="de-AT" smtClean="0"/>
              <a:pPr/>
              <a:t>5</a:t>
            </a:fld>
            <a:endParaRPr lang="de-AT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2489" y="1156839"/>
            <a:ext cx="1349131" cy="1891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6491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B19DC9-7752-4D77-9A00-7BC938F86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Pädagogische</a:t>
            </a:r>
            <a:r>
              <a:rPr lang="en-GB" dirty="0"/>
              <a:t> </a:t>
            </a:r>
            <a:r>
              <a:rPr lang="de-DE" dirty="0"/>
              <a:t>Beziehungen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E1BBB88-8151-4DA8-BF07-1003DAD459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22818" y="2053247"/>
            <a:ext cx="8230982" cy="1663347"/>
          </a:xfrm>
        </p:spPr>
        <p:txBody>
          <a:bodyPr>
            <a:normAutofit fontScale="92500"/>
          </a:bodyPr>
          <a:lstStyle/>
          <a:p>
            <a:r>
              <a:rPr lang="de-AT" dirty="0"/>
              <a:t>Denke an eine/</a:t>
            </a:r>
            <a:r>
              <a:rPr lang="de-AT" dirty="0" err="1"/>
              <a:t>n</a:t>
            </a:r>
            <a:r>
              <a:rPr lang="de-AT" dirty="0"/>
              <a:t> </a:t>
            </a:r>
            <a:r>
              <a:rPr lang="de-AT" dirty="0" err="1"/>
              <a:t>LehrerIn</a:t>
            </a:r>
            <a:r>
              <a:rPr lang="de-AT" dirty="0"/>
              <a:t> aus Deiner Zeit als </a:t>
            </a:r>
            <a:r>
              <a:rPr lang="de-AT" dirty="0" err="1"/>
              <a:t>SchülerIn</a:t>
            </a:r>
            <a:r>
              <a:rPr lang="de-AT" dirty="0"/>
              <a:t>, der/die gute Erinnerungen hervorruft - jemand, den du mochtest! Warum hast du ihn / sie gemocht? Welche Eigenschaften hatte diese/</a:t>
            </a:r>
            <a:r>
              <a:rPr lang="de-AT" dirty="0" err="1"/>
              <a:t>r</a:t>
            </a:r>
            <a:r>
              <a:rPr lang="de-AT" dirty="0"/>
              <a:t> </a:t>
            </a:r>
            <a:r>
              <a:rPr lang="de-AT" dirty="0" err="1"/>
              <a:t>LehrerIn</a:t>
            </a:r>
            <a:r>
              <a:rPr lang="de-AT" dirty="0"/>
              <a:t>? </a:t>
            </a:r>
            <a:endParaRPr lang="en-US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682748B-9428-4541-9D9E-F3713D5D1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err="1"/>
              <a:t>Classroom</a:t>
            </a:r>
            <a:r>
              <a:rPr lang="de-AT" dirty="0"/>
              <a:t> Management </a:t>
            </a:r>
            <a:r>
              <a:rPr lang="mr-IN" dirty="0"/>
              <a:t>–</a:t>
            </a:r>
            <a:r>
              <a:rPr lang="de-AT" dirty="0"/>
              <a:t> Modul 1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229D9CB-AEBE-4DF1-9A74-610956C07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F962-17F4-4193-8DD0-20201EFDB343}" type="slidenum">
              <a:rPr lang="de-AT" smtClean="0"/>
              <a:pPr/>
              <a:t>6</a:t>
            </a:fld>
            <a:endParaRPr lang="de-AT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0879" y="1954330"/>
            <a:ext cx="2407822" cy="171758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34972" y="4164252"/>
            <a:ext cx="69155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400" b="1">
                <a:solidFill>
                  <a:srgbClr val="548235"/>
                </a:solidFill>
              </a:rPr>
              <a:t>Menschen sind bei Natur soziale Beziehungswesen!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278958" y="5264018"/>
            <a:ext cx="73556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400" b="1">
                <a:solidFill>
                  <a:srgbClr val="548235"/>
                </a:solidFill>
              </a:rPr>
              <a:t>Lernen passiert zu einem großen Teil über Beziehungen!</a:t>
            </a:r>
          </a:p>
        </p:txBody>
      </p:sp>
    </p:spTree>
    <p:extLst>
      <p:ext uri="{BB962C8B-B14F-4D97-AF65-F5344CB8AC3E}">
        <p14:creationId xmlns:p14="http://schemas.microsoft.com/office/powerpoint/2010/main" val="2712143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B19DC9-7752-4D77-9A00-7BC938F86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Pädagogische</a:t>
            </a:r>
            <a:r>
              <a:rPr lang="en-GB" dirty="0"/>
              <a:t> </a:t>
            </a:r>
            <a:r>
              <a:rPr lang="de-DE" dirty="0"/>
              <a:t>Beziehungen</a:t>
            </a:r>
            <a:endParaRPr lang="en-GB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E1BBB88-8151-4DA8-BF07-1003DAD459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80482" y="2053247"/>
            <a:ext cx="7273318" cy="16633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b="1">
                <a:solidFill>
                  <a:srgbClr val="548235"/>
                </a:solidFill>
              </a:rPr>
              <a:t>Pädagogische Beziehungen</a:t>
            </a:r>
            <a:r>
              <a:rPr lang="de-DE"/>
              <a:t>: </a:t>
            </a:r>
          </a:p>
          <a:p>
            <a:pPr marL="0" indent="0">
              <a:buNone/>
            </a:pPr>
            <a:r>
              <a:rPr lang="de-DE"/>
              <a:t>Institutionelle Rolle + persönliche Dimension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682748B-9428-4541-9D9E-F3713D5D1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err="1"/>
              <a:t>Classroom</a:t>
            </a:r>
            <a:r>
              <a:rPr lang="de-AT" dirty="0"/>
              <a:t> Management </a:t>
            </a:r>
            <a:r>
              <a:rPr lang="mr-IN" dirty="0"/>
              <a:t>–</a:t>
            </a:r>
            <a:r>
              <a:rPr lang="de-AT" dirty="0"/>
              <a:t> Modul 1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229D9CB-AEBE-4DF1-9A74-610956C07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F962-17F4-4193-8DD0-20201EFDB343}" type="slidenum">
              <a:rPr lang="de-AT" smtClean="0"/>
              <a:pPr/>
              <a:t>7</a:t>
            </a:fld>
            <a:endParaRPr lang="de-AT" dirty="0"/>
          </a:p>
        </p:txBody>
      </p:sp>
      <p:sp>
        <p:nvSpPr>
          <p:cNvPr id="7" name="TextBox 6"/>
          <p:cNvSpPr txBox="1"/>
          <p:nvPr/>
        </p:nvSpPr>
        <p:spPr>
          <a:xfrm>
            <a:off x="770295" y="3976861"/>
            <a:ext cx="62248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>
                <a:solidFill>
                  <a:srgbClr val="548235"/>
                </a:solidFill>
              </a:rPr>
              <a:t>Qualitäten solcher Beziehungen: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66199" y="4431168"/>
            <a:ext cx="829231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de-DE" dirty="0"/>
              <a:t>Den Wert jedes Einzelnen erkennen und respektieren.</a:t>
            </a:r>
          </a:p>
          <a:p>
            <a:pPr marL="285750" indent="-285750">
              <a:buFont typeface="Arial"/>
              <a:buChar char="•"/>
            </a:pPr>
            <a:endParaRPr lang="de-DE" dirty="0"/>
          </a:p>
          <a:p>
            <a:pPr marL="285750" indent="-285750">
              <a:buFont typeface="Arial"/>
              <a:buChar char="•"/>
            </a:pPr>
            <a:r>
              <a:rPr lang="de-DE" dirty="0"/>
              <a:t>Die individuellen Fähigkeiten, Stärken und Anstrengungen zu schätzen wissen.</a:t>
            </a:r>
          </a:p>
          <a:p>
            <a:r>
              <a:rPr lang="de-DE" dirty="0"/>
              <a:t> </a:t>
            </a:r>
          </a:p>
          <a:p>
            <a:pPr marL="285750" indent="-285750">
              <a:buFont typeface="Arial"/>
              <a:buChar char="•"/>
            </a:pPr>
            <a:r>
              <a:rPr lang="de-DE" dirty="0"/>
              <a:t>Anerkennung der grundlegenden Menschenrechte von Kindern und Jugendlichen. </a:t>
            </a:r>
          </a:p>
          <a:p>
            <a:endParaRPr lang="de-DE" dirty="0"/>
          </a:p>
          <a:p>
            <a:r>
              <a:rPr lang="de-DE" dirty="0"/>
              <a:t> </a:t>
            </a:r>
          </a:p>
        </p:txBody>
      </p:sp>
      <p:pic>
        <p:nvPicPr>
          <p:cNvPr id="9" name="Picture 8" descr="teacher-helping-pupils-studying-desks-260nw-139406252.jpg.jp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979" y="1859212"/>
            <a:ext cx="2722422" cy="1954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64021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B19DC9-7752-4D77-9A00-7BC938F86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Pädagogische</a:t>
            </a:r>
            <a:r>
              <a:rPr lang="en-GB" dirty="0"/>
              <a:t> </a:t>
            </a:r>
            <a:r>
              <a:rPr lang="de-DE" dirty="0"/>
              <a:t>Beziehungen</a:t>
            </a:r>
            <a:endParaRPr lang="en-GB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E1BBB88-8151-4DA8-BF07-1003DAD459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6435" y="1938730"/>
            <a:ext cx="8837574" cy="341233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AT" sz="2600" b="1" dirty="0">
                <a:solidFill>
                  <a:srgbClr val="548235"/>
                </a:solidFill>
              </a:rPr>
              <a:t>Vorteile von hochwertigen pädagogischen Beziehungen</a:t>
            </a:r>
            <a:endParaRPr lang="de-AT" sz="2600" dirty="0"/>
          </a:p>
          <a:p>
            <a:pPr marL="0" indent="0">
              <a:buNone/>
            </a:pPr>
            <a:endParaRPr lang="de-AT" sz="2200" dirty="0"/>
          </a:p>
          <a:p>
            <a:pPr marL="0" indent="0">
              <a:buNone/>
            </a:pPr>
            <a:r>
              <a:rPr lang="de-AT" sz="2200" u="sng" dirty="0"/>
              <a:t>Für </a:t>
            </a:r>
            <a:r>
              <a:rPr lang="de-AT" sz="2200" u="sng" dirty="0" err="1"/>
              <a:t>PädagogInnen</a:t>
            </a:r>
            <a:endParaRPr lang="de-AT" sz="2200" u="sng" dirty="0"/>
          </a:p>
          <a:p>
            <a:pPr marL="0" indent="0">
              <a:buNone/>
            </a:pPr>
            <a:r>
              <a:rPr lang="de-AT" sz="2200" dirty="0"/>
              <a:t>Freude und Zufriedenheit in ihrer Arbeit</a:t>
            </a:r>
          </a:p>
          <a:p>
            <a:pPr marL="0" indent="0">
              <a:buNone/>
            </a:pPr>
            <a:r>
              <a:rPr lang="de-AT" sz="2200" dirty="0"/>
              <a:t>Weniger Erschöpfung oder gar Burnout</a:t>
            </a:r>
          </a:p>
          <a:p>
            <a:pPr marL="0" indent="0">
              <a:buNone/>
            </a:pPr>
            <a:endParaRPr lang="de-AT" sz="2200" dirty="0"/>
          </a:p>
          <a:p>
            <a:pPr marL="0" indent="0">
              <a:buNone/>
            </a:pPr>
            <a:r>
              <a:rPr lang="de-AT" sz="2200" u="sng" dirty="0"/>
              <a:t>Für </a:t>
            </a:r>
            <a:r>
              <a:rPr lang="de-AT" sz="2200" u="sng" dirty="0" err="1"/>
              <a:t>SchülerInnen</a:t>
            </a:r>
            <a:endParaRPr lang="de-AT" sz="2200" u="sng" dirty="0"/>
          </a:p>
          <a:p>
            <a:pPr marL="0" indent="0">
              <a:buNone/>
            </a:pPr>
            <a:r>
              <a:rPr lang="de-AT" sz="2200" dirty="0"/>
              <a:t>Höhere Lernmotivation</a:t>
            </a:r>
          </a:p>
          <a:p>
            <a:pPr marL="0" indent="0">
              <a:buNone/>
            </a:pPr>
            <a:r>
              <a:rPr lang="de-AT" sz="2200" dirty="0"/>
              <a:t>Nachhaltigere Lernergebnisse</a:t>
            </a:r>
            <a:endParaRPr lang="de-AT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de-AT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682748B-9428-4541-9D9E-F3713D5D1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err="1"/>
              <a:t>Classroom</a:t>
            </a:r>
            <a:r>
              <a:rPr lang="de-AT" dirty="0"/>
              <a:t> Management </a:t>
            </a:r>
            <a:r>
              <a:rPr lang="mr-IN" dirty="0"/>
              <a:t>–</a:t>
            </a:r>
            <a:r>
              <a:rPr lang="de-AT" dirty="0"/>
              <a:t> Modul 1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229D9CB-AEBE-4DF1-9A74-610956C07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F962-17F4-4193-8DD0-20201EFDB343}" type="slidenum">
              <a:rPr lang="de-AT" smtClean="0"/>
              <a:pPr/>
              <a:t>8</a:t>
            </a:fld>
            <a:endParaRPr lang="de-AT" dirty="0"/>
          </a:p>
        </p:txBody>
      </p:sp>
      <p:pic>
        <p:nvPicPr>
          <p:cNvPr id="9" name="Picture 8" descr="teacher-helping-pupils-studying-desks-260nw-139406252.jpg.jp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52" y="4003801"/>
            <a:ext cx="2722422" cy="1954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50749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9983D4-28DD-4C19-9051-D0EDAB610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Pädagogische</a:t>
            </a:r>
            <a:r>
              <a:rPr lang="en-GB" dirty="0"/>
              <a:t> </a:t>
            </a:r>
            <a:r>
              <a:rPr lang="de-DE" dirty="0"/>
              <a:t>Beziehungen </a:t>
            </a:r>
            <a:r>
              <a:rPr lang="en-GB" dirty="0"/>
              <a:t>- Essay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1774423-4F97-4782-8CD5-902016FEA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AT" b="1" dirty="0">
                <a:solidFill>
                  <a:schemeClr val="accent6">
                    <a:lumMod val="75000"/>
                  </a:schemeClr>
                </a:solidFill>
              </a:rPr>
              <a:t>Wir laden Dich ein, einen kurzen Aufsatz zu schreiben, der auf den folgenden drei Fragen basiert:</a:t>
            </a:r>
          </a:p>
          <a:p>
            <a:pPr marL="0" indent="0">
              <a:buNone/>
            </a:pPr>
            <a:endParaRPr lang="de-AT" sz="2000" b="1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de-AT" sz="2000" dirty="0"/>
              <a:t>Die pädagogische Beziehung, die ich mit meinen Schülern leben möchte, sieht so aus….</a:t>
            </a:r>
          </a:p>
          <a:p>
            <a:endParaRPr lang="de-AT" sz="2000" dirty="0"/>
          </a:p>
          <a:p>
            <a:r>
              <a:rPr lang="de-AT" sz="2000" dirty="0"/>
              <a:t>Was hilft mir schon, das zu realisieren?</a:t>
            </a:r>
          </a:p>
          <a:p>
            <a:endParaRPr lang="de-AT" sz="2000" dirty="0"/>
          </a:p>
          <a:p>
            <a:r>
              <a:rPr lang="de-AT" sz="2000" dirty="0"/>
              <a:t>Was hindert mich daran, dies zu realisieren?</a:t>
            </a:r>
          </a:p>
          <a:p>
            <a:pPr marL="0" indent="0">
              <a:buNone/>
            </a:pPr>
            <a:endParaRPr lang="de-AT" sz="2000" b="1" i="1" dirty="0">
              <a:solidFill>
                <a:srgbClr val="548235"/>
              </a:solidFill>
            </a:endParaRPr>
          </a:p>
          <a:p>
            <a:pPr marL="0" indent="0">
              <a:buNone/>
            </a:pPr>
            <a:r>
              <a:rPr lang="de-AT" sz="2000" b="1" i="1" dirty="0">
                <a:solidFill>
                  <a:srgbClr val="548235"/>
                </a:solidFill>
              </a:rPr>
              <a:t>Sende diesen Essay bitte an</a:t>
            </a:r>
            <a:r>
              <a:rPr lang="de-AT" sz="2000" b="1" i="1" dirty="0">
                <a:solidFill>
                  <a:srgbClr val="FF0000"/>
                </a:solidFill>
              </a:rPr>
              <a:t> Email </a:t>
            </a:r>
            <a:r>
              <a:rPr lang="de-AT" sz="2000" b="1" i="1" dirty="0">
                <a:solidFill>
                  <a:srgbClr val="548235"/>
                </a:solidFill>
              </a:rPr>
              <a:t>bis </a:t>
            </a:r>
            <a:r>
              <a:rPr lang="de-AT" sz="2000" b="1" i="1" dirty="0" err="1">
                <a:solidFill>
                  <a:srgbClr val="FF0000"/>
                </a:solidFill>
              </a:rPr>
              <a:t>xx.yy.zz</a:t>
            </a:r>
            <a:endParaRPr lang="de-AT" sz="2000" b="1" i="1" dirty="0">
              <a:solidFill>
                <a:srgbClr val="FF0000"/>
              </a:solidFill>
            </a:endParaRP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345EAD3-5741-4141-9653-816ECCED8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err="1"/>
              <a:t>Classroom</a:t>
            </a:r>
            <a:r>
              <a:rPr lang="de-AT" dirty="0"/>
              <a:t> Management </a:t>
            </a:r>
            <a:r>
              <a:rPr lang="mr-IN" dirty="0"/>
              <a:t>–</a:t>
            </a:r>
            <a:r>
              <a:rPr lang="de-AT" dirty="0"/>
              <a:t> Modul 1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C5D4E0C-7F18-4D50-BE4C-76915FF1F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F962-17F4-4193-8DD0-20201EFDB343}" type="slidenum">
              <a:rPr lang="de-AT" smtClean="0"/>
              <a:pPr/>
              <a:t>9</a:t>
            </a:fld>
            <a:endParaRPr lang="de-AT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51728" y="3973823"/>
            <a:ext cx="1442816" cy="2022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48406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1262</Words>
  <Application>Microsoft Office PowerPoint</Application>
  <PresentationFormat>Breitbild</PresentationFormat>
  <Paragraphs>272</Paragraphs>
  <Slides>35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35</vt:i4>
      </vt:variant>
    </vt:vector>
  </HeadingPairs>
  <TitlesOfParts>
    <vt:vector size="39" baseType="lpstr">
      <vt:lpstr>Arial</vt:lpstr>
      <vt:lpstr>Calibri</vt:lpstr>
      <vt:lpstr>Calibri Light</vt:lpstr>
      <vt:lpstr>Office</vt:lpstr>
      <vt:lpstr>Classroom Management</vt:lpstr>
      <vt:lpstr>Inhalt des Kurses</vt:lpstr>
      <vt:lpstr>Inhalt des Kurses</vt:lpstr>
      <vt:lpstr>Classroom Management – unser Verständnis</vt:lpstr>
      <vt:lpstr>Classroom Management – Selbstbewertung</vt:lpstr>
      <vt:lpstr>Pädagogische Beziehungen</vt:lpstr>
      <vt:lpstr>Pädagogische Beziehungen</vt:lpstr>
      <vt:lpstr>Pädagogische Beziehungen</vt:lpstr>
      <vt:lpstr>Pädagogische Beziehungen - Essay</vt:lpstr>
      <vt:lpstr>Danke für eure aktive Beteiligung!</vt:lpstr>
      <vt:lpstr>Classroom Management Modul 2</vt:lpstr>
      <vt:lpstr>Inhalt von Modul 2</vt:lpstr>
      <vt:lpstr>Pädagogische Beziehungen– Zusammenfassung der Essays</vt:lpstr>
      <vt:lpstr>Pädagogische Beziehungen – Zusammenfassung der Essays</vt:lpstr>
      <vt:lpstr>Beschämung – als ein Aspekt dysfunktionaler pädagogischer Beziehungen</vt:lpstr>
      <vt:lpstr>Beschämung – als ein Aspekt dysfunktionaler pädagogischer Beziehungen</vt:lpstr>
      <vt:lpstr>Breakout Session</vt:lpstr>
      <vt:lpstr>Beschämung – als ein Aspekt dysfunktionaler pädagogischer Beziehungen</vt:lpstr>
      <vt:lpstr>Beschämung – als ein Aspekt dysfunktionaler pädagogischer Beziehungen</vt:lpstr>
      <vt:lpstr>Danke für eure aktive Beteiligung!</vt:lpstr>
      <vt:lpstr>Classroom Management Modul 3</vt:lpstr>
      <vt:lpstr>Inhalt von Modul 3</vt:lpstr>
      <vt:lpstr>Physische Lernumgebung</vt:lpstr>
      <vt:lpstr>Breakout Session</vt:lpstr>
      <vt:lpstr>Individuelle Reflexion</vt:lpstr>
      <vt:lpstr>Danke für eure aktive Beteiligung!</vt:lpstr>
      <vt:lpstr>Classroom Management Modul 4</vt:lpstr>
      <vt:lpstr>Inhalt des Modul 4</vt:lpstr>
      <vt:lpstr>Gruppendynamik in Schulklassen</vt:lpstr>
      <vt:lpstr>Gruppendynamik in Schulklassen – Was kann man tun?</vt:lpstr>
      <vt:lpstr>Breakout Session</vt:lpstr>
      <vt:lpstr>Inhalt des Kurses</vt:lpstr>
      <vt:lpstr>Inhalt des Kurses</vt:lpstr>
      <vt:lpstr>Individuelle Reflexion</vt:lpstr>
      <vt:lpstr>Vielen Dank für eure rege Beteiligung!  Wir wünschen euch alles Gute für eure weitere pädagogische Arbeit!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Klaus Linde-Leimer</dc:creator>
  <cp:lastModifiedBy>Klaus Linde-Leimer</cp:lastModifiedBy>
  <cp:revision>101</cp:revision>
  <dcterms:created xsi:type="dcterms:W3CDTF">2019-02-17T11:29:45Z</dcterms:created>
  <dcterms:modified xsi:type="dcterms:W3CDTF">2019-04-24T08:58:07Z</dcterms:modified>
</cp:coreProperties>
</file>