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9" r:id="rId3"/>
    <p:sldId id="258" r:id="rId4"/>
    <p:sldId id="257" r:id="rId5"/>
    <p:sldId id="259" r:id="rId6"/>
    <p:sldId id="260" r:id="rId7"/>
    <p:sldId id="261" r:id="rId8"/>
    <p:sldId id="262" r:id="rId9"/>
    <p:sldId id="263" r:id="rId10"/>
    <p:sldId id="264" r:id="rId11"/>
    <p:sldId id="266" r:id="rId12"/>
    <p:sldId id="267" r:id="rId13"/>
    <p:sldId id="268" r:id="rId14"/>
    <p:sldId id="281" r:id="rId15"/>
    <p:sldId id="278" r:id="rId16"/>
    <p:sldId id="282" r:id="rId17"/>
    <p:sldId id="276" r:id="rId18"/>
    <p:sldId id="271" r:id="rId19"/>
    <p:sldId id="274" r:id="rId20"/>
    <p:sldId id="272" r:id="rId21"/>
    <p:sldId id="283" r:id="rId22"/>
    <p:sldId id="273" r:id="rId23"/>
    <p:sldId id="284" r:id="rId24"/>
    <p:sldId id="285" r:id="rId25"/>
    <p:sldId id="286" r:id="rId26"/>
    <p:sldId id="296" r:id="rId27"/>
    <p:sldId id="287" r:id="rId28"/>
    <p:sldId id="288" r:id="rId29"/>
    <p:sldId id="289" r:id="rId30"/>
    <p:sldId id="290" r:id="rId31"/>
    <p:sldId id="291" r:id="rId32"/>
    <p:sldId id="292" r:id="rId33"/>
    <p:sldId id="293" r:id="rId34"/>
    <p:sldId id="295" r:id="rId35"/>
    <p:sldId id="297" r:id="rId36"/>
    <p:sldId id="300" r:id="rId37"/>
    <p:sldId id="301"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80" autoAdjust="0"/>
    <p:restoredTop sz="94689"/>
  </p:normalViewPr>
  <p:slideViewPr>
    <p:cSldViewPr snapToGrid="0">
      <p:cViewPr varScale="1">
        <p:scale>
          <a:sx n="90" d="100"/>
          <a:sy n="90" d="100"/>
        </p:scale>
        <p:origin x="224" y="264"/>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a:t>Leadership</a:t>
          </a:r>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D3E29FB3-C5A2-4F5C-A2B9-632B62F7DB4F}">
      <dgm:prSet phldrT="[Text]" custT="1"/>
      <dgm:spPr>
        <a:solidFill>
          <a:schemeClr val="accent1"/>
        </a:solidFill>
      </dgm:spPr>
      <dgm:t>
        <a:bodyPr/>
        <a:lstStyle/>
        <a:p>
          <a:r>
            <a:rPr lang="de-AT" sz="3200" kern="1200" dirty="0"/>
            <a:t>Personalentwicklung</a:t>
          </a:r>
        </a:p>
      </dgm:t>
    </dgm:pt>
    <dgm:pt modelId="{C627A179-EBA3-4D7F-B3AD-1505D450289B}" type="parTrans" cxnId="{28B91E02-181F-48AE-9AED-5F91E81E60AA}">
      <dgm:prSet/>
      <dgm:spPr/>
      <dgm:t>
        <a:bodyPr/>
        <a:lstStyle/>
        <a:p>
          <a:endParaRPr lang="de-AT"/>
        </a:p>
      </dgm:t>
    </dgm:pt>
    <dgm:pt modelId="{A66773DD-5FBA-4300-8353-9226591FD50D}" type="sibTrans" cxnId="{28B91E02-181F-48AE-9AED-5F91E81E60AA}">
      <dgm:prSet/>
      <dgm:spPr/>
      <dgm:t>
        <a:bodyPr/>
        <a:lstStyle/>
        <a:p>
          <a:endParaRPr lang="de-AT"/>
        </a:p>
      </dgm:t>
    </dgm:pt>
    <dgm:pt modelId="{D22ED4E6-5EC1-4DF0-A769-6FED05971A77}">
      <dgm:prSet phldrT="[Text]" custT="1"/>
      <dgm:spPr>
        <a:solidFill>
          <a:schemeClr val="accent1"/>
        </a:solidFill>
      </dgm:spPr>
      <dgm:t>
        <a:bodyPr/>
        <a:lstStyle/>
        <a:p>
          <a:r>
            <a:rPr lang="de-AT" sz="3200" kern="1200" dirty="0"/>
            <a:t>Leadership für </a:t>
          </a:r>
          <a:r>
            <a:rPr lang="de-AT" sz="3200" kern="1200" dirty="0" err="1"/>
            <a:t>LehrerInnen</a:t>
          </a:r>
          <a:r>
            <a:rPr lang="de-AT" sz="3200" kern="1200" dirty="0"/>
            <a:t> und </a:t>
          </a:r>
          <a:r>
            <a:rPr lang="de-AT" sz="3200" kern="1200" dirty="0" err="1"/>
            <a:t>DirektorInnen</a:t>
          </a:r>
          <a:endParaRPr lang="de-AT" sz="3200" kern="1200" dirty="0"/>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EB1213AD-FDE3-4FD5-8995-D4B8D4AA44C6}">
      <dgm:prSet phldrT="[Text]" custT="1"/>
      <dgm:spPr>
        <a:solidFill>
          <a:schemeClr val="accent1"/>
        </a:solidFill>
      </dgm:spPr>
      <dgm:t>
        <a:bodyPr/>
        <a:lstStyle/>
        <a:p>
          <a:r>
            <a:rPr lang="de-AT" sz="2400" kern="1200" dirty="0"/>
            <a:t>Schaffung von gesundheitsfördernden Arbeitsbedingungen</a:t>
          </a:r>
          <a:endParaRPr lang="de-AT" sz="3200" kern="1200" dirty="0"/>
        </a:p>
      </dgm:t>
    </dgm:pt>
    <dgm:pt modelId="{8A5C7578-FB54-4350-A9A5-D8C5078EC980}" type="parTrans" cxnId="{838CFD13-F4D6-41BD-B5F0-2FB9C0C97DCC}">
      <dgm:prSet/>
      <dgm:spPr/>
      <dgm:t>
        <a:bodyPr/>
        <a:lstStyle/>
        <a:p>
          <a:endParaRPr lang="de-DE"/>
        </a:p>
      </dgm:t>
    </dgm:pt>
    <dgm:pt modelId="{A59FA357-6464-4DEC-9630-8F0A811EE0A3}" type="sibTrans" cxnId="{838CFD13-F4D6-41BD-B5F0-2FB9C0C97DCC}">
      <dgm:prSet/>
      <dgm:spPr/>
      <dgm:t>
        <a:bodyPr/>
        <a:lstStyle/>
        <a:p>
          <a:endParaRPr lang="de-DE"/>
        </a:p>
      </dgm:t>
    </dgm:pt>
    <dgm:pt modelId="{E764DD4E-4990-0448-B82C-D256A9C55A37}">
      <dgm:prSet phldrT="[Text]" custT="1"/>
      <dgm:spPr>
        <a:solidFill>
          <a:schemeClr val="accent1"/>
        </a:solidFill>
      </dgm:spPr>
      <dgm:t>
        <a:bodyPr/>
        <a:lstStyle/>
        <a:p>
          <a:r>
            <a:rPr lang="en-US" sz="2400" kern="1200" dirty="0"/>
            <a:t>Feedback </a:t>
          </a:r>
          <a:r>
            <a:rPr lang="en-US" sz="2400" kern="1200" dirty="0" err="1"/>
            <a:t>im</a:t>
          </a:r>
          <a:r>
            <a:rPr lang="en-US" sz="2400" kern="1200" dirty="0"/>
            <a:t> </a:t>
          </a:r>
          <a:r>
            <a:rPr lang="en-US" sz="2400" kern="1200" dirty="0" err="1"/>
            <a:t>Unterricht</a:t>
          </a:r>
          <a:endParaRPr lang="de-AT" sz="3200" kern="1200" dirty="0"/>
        </a:p>
      </dgm:t>
    </dgm:pt>
    <dgm:pt modelId="{722FD460-A56F-A344-B438-A4A66FFF5FC5}" type="parTrans" cxnId="{A630EA64-A617-8044-B093-CE3E9170EC30}">
      <dgm:prSet/>
      <dgm:spPr/>
      <dgm:t>
        <a:bodyPr/>
        <a:lstStyle/>
        <a:p>
          <a:endParaRPr lang="de-DE"/>
        </a:p>
      </dgm:t>
    </dgm:pt>
    <dgm:pt modelId="{BE7ED3FC-3BC7-6844-A4EF-D358675A6879}" type="sibTrans" cxnId="{A630EA64-A617-8044-B093-CE3E9170EC30}">
      <dgm:prSet/>
      <dgm:spPr/>
      <dgm:t>
        <a:bodyPr/>
        <a:lstStyle/>
        <a:p>
          <a:endParaRPr lang="de-DE"/>
        </a:p>
      </dgm:t>
    </dgm:pt>
    <dgm:pt modelId="{9FECCB0C-4BA7-4EFC-AB37-4AD6DF039000}">
      <dgm:prSet phldrT="[Text]" custT="1"/>
      <dgm:spPr>
        <a:solidFill>
          <a:schemeClr val="accent1"/>
        </a:solidFill>
      </dgm:spPr>
      <dgm:t>
        <a:bodyPr/>
        <a:lstStyle/>
        <a:p>
          <a:r>
            <a:rPr lang="de-AT" sz="2400" kern="1200" dirty="0">
              <a:solidFill>
                <a:prstClr val="white"/>
              </a:solidFill>
              <a:latin typeface="Calibri" panose="020F0502020204030204"/>
              <a:ea typeface="+mn-ea"/>
              <a:cs typeface="+mn-cs"/>
            </a:rPr>
            <a:t>Burnout als Gesundheitsrisiko für </a:t>
          </a:r>
          <a:r>
            <a:rPr lang="de-AT" sz="2400" kern="1200" dirty="0" err="1">
              <a:solidFill>
                <a:prstClr val="white"/>
              </a:solidFill>
              <a:latin typeface="Calibri" panose="020F0502020204030204"/>
              <a:ea typeface="+mn-ea"/>
              <a:cs typeface="+mn-cs"/>
            </a:rPr>
            <a:t>LehrerInnen</a:t>
          </a:r>
          <a:endParaRPr lang="de-AT" sz="2400" kern="1200" dirty="0">
            <a:solidFill>
              <a:prstClr val="white"/>
            </a:solidFill>
            <a:latin typeface="Calibri" panose="020F0502020204030204"/>
            <a:ea typeface="+mn-ea"/>
            <a:cs typeface="+mn-cs"/>
          </a:endParaRPr>
        </a:p>
      </dgm:t>
    </dgm:pt>
    <dgm:pt modelId="{20822FF7-CC1A-49A1-8D75-F94900A0068A}" type="sibTrans" cxnId="{BC5AB7B8-341D-4B32-9CFA-335FFDED20F1}">
      <dgm:prSet/>
      <dgm:spPr/>
      <dgm:t>
        <a:bodyPr/>
        <a:lstStyle/>
        <a:p>
          <a:endParaRPr lang="de-DE"/>
        </a:p>
      </dgm:t>
    </dgm:pt>
    <dgm:pt modelId="{75050986-1DA8-432D-94B7-4E2A5F36484E}" type="parTrans" cxnId="{BC5AB7B8-341D-4B32-9CFA-335FFDED20F1}">
      <dgm:prSet/>
      <dgm:spPr/>
      <dgm:t>
        <a:bodyPr/>
        <a:lstStyle/>
        <a:p>
          <a:endParaRPr lang="de-DE"/>
        </a:p>
      </dgm:t>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25715">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28B91E02-181F-48AE-9AED-5F91E81E60AA}" srcId="{23DD76AD-664A-4301-B525-CDA37B3EDEDE}" destId="{D3E29FB3-C5A2-4F5C-A2B9-632B62F7DB4F}" srcOrd="3" destOrd="0" parTransId="{C627A179-EBA3-4D7F-B3AD-1505D450289B}" sibTransId="{A66773DD-5FBA-4300-8353-9226591FD50D}"/>
    <dgm:cxn modelId="{838CFD13-F4D6-41BD-B5F0-2FB9C0C97DCC}" srcId="{23DD76AD-664A-4301-B525-CDA37B3EDEDE}" destId="{EB1213AD-FDE3-4FD5-8995-D4B8D4AA44C6}" srcOrd="1" destOrd="0" parTransId="{8A5C7578-FB54-4350-A9A5-D8C5078EC980}" sibTransId="{A59FA357-6464-4DEC-9630-8F0A811EE0A3}"/>
    <dgm:cxn modelId="{ADBAD02A-C64E-4BB3-90D8-F5030F97452D}" srcId="{46A12CF2-102D-48A1-BDBE-C144DF8E46C2}" destId="{23DD76AD-664A-4301-B525-CDA37B3EDEDE}" srcOrd="0" destOrd="0" parTransId="{816B7D9E-104D-4785-B2BF-4865923FF0E8}" sibTransId="{19CCC13C-E445-496C-A612-994637F8B0A1}"/>
    <dgm:cxn modelId="{59733A37-4ED3-4EC1-B6E4-8B51BD3CB635}" srcId="{23DD76AD-664A-4301-B525-CDA37B3EDEDE}" destId="{D22ED4E6-5EC1-4DF0-A769-6FED05971A77}" srcOrd="0" destOrd="0" parTransId="{AB03C163-719C-4B3A-A47E-51FCA5B106F9}" sibTransId="{94F7F6C6-768E-4E42-AA1B-E5099F928225}"/>
    <dgm:cxn modelId="{994F853B-A95E-4D3A-BDE7-33E4BD28B412}" type="presOf" srcId="{9FECCB0C-4BA7-4EFC-AB37-4AD6DF039000}" destId="{60C679B9-23C8-4DCC-A284-F16ED9C4DD33}" srcOrd="0" destOrd="4" presId="urn:microsoft.com/office/officeart/2005/8/layout/hList2"/>
    <dgm:cxn modelId="{A630EA64-A617-8044-B093-CE3E9170EC30}" srcId="{23DD76AD-664A-4301-B525-CDA37B3EDEDE}" destId="{E764DD4E-4990-0448-B82C-D256A9C55A37}" srcOrd="2" destOrd="0" parTransId="{722FD460-A56F-A344-B438-A4A66FFF5FC5}" sibTransId="{BE7ED3FC-3BC7-6844-A4EF-D358675A6879}"/>
    <dgm:cxn modelId="{60280468-C834-4C59-BD00-27BF94051A5D}" type="presOf" srcId="{D3E29FB3-C5A2-4F5C-A2B9-632B62F7DB4F}" destId="{60C679B9-23C8-4DCC-A284-F16ED9C4DD33}" srcOrd="0" destOrd="3" presId="urn:microsoft.com/office/officeart/2005/8/layout/hList2"/>
    <dgm:cxn modelId="{78C90F8D-EF30-DB4C-B393-34ED728FD5A8}" type="presOf" srcId="{E764DD4E-4990-0448-B82C-D256A9C55A37}" destId="{60C679B9-23C8-4DCC-A284-F16ED9C4DD33}" srcOrd="0" destOrd="2" presId="urn:microsoft.com/office/officeart/2005/8/layout/hList2"/>
    <dgm:cxn modelId="{BC5AB7B8-341D-4B32-9CFA-335FFDED20F1}" srcId="{23DD76AD-664A-4301-B525-CDA37B3EDEDE}" destId="{9FECCB0C-4BA7-4EFC-AB37-4AD6DF039000}" srcOrd="4" destOrd="0" parTransId="{75050986-1DA8-432D-94B7-4E2A5F36484E}" sibTransId="{20822FF7-CC1A-49A1-8D75-F94900A0068A}"/>
    <dgm:cxn modelId="{B77507C4-3483-489E-B8B7-1B78793CB9C4}" type="presOf" srcId="{46A12CF2-102D-48A1-BDBE-C144DF8E46C2}" destId="{463FCDB4-C7CC-4546-8C5E-31BD92933F27}" srcOrd="0" destOrd="0" presId="urn:microsoft.com/office/officeart/2005/8/layout/hList2"/>
    <dgm:cxn modelId="{522080EA-219C-4ED9-8F75-418011DD4427}" type="presOf" srcId="{D22ED4E6-5EC1-4DF0-A769-6FED05971A77}" destId="{60C679B9-23C8-4DCC-A284-F16ED9C4DD33}" srcOrd="0" destOrd="0" presId="urn:microsoft.com/office/officeart/2005/8/layout/hList2"/>
    <dgm:cxn modelId="{0E2F3AFC-F18F-4269-93C0-AA1D8546FF7B}" type="presOf" srcId="{23DD76AD-664A-4301-B525-CDA37B3EDEDE}" destId="{295513B9-C5F7-4D7A-A6CB-B68959BB2AF3}" srcOrd="0" destOrd="0" presId="urn:microsoft.com/office/officeart/2005/8/layout/hList2"/>
    <dgm:cxn modelId="{C27E79FE-540F-4E72-A321-E13D78BB7300}" type="presOf" srcId="{EB1213AD-FDE3-4FD5-8995-D4B8D4AA44C6}" destId="{60C679B9-23C8-4DCC-A284-F16ED9C4DD33}" srcOrd="0" destOrd="1"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621247" y="1996500"/>
          <a:ext cx="3533299" cy="74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9191" bIns="0" numCol="1" spcCol="1270" anchor="t" anchorCtr="0">
          <a:noAutofit/>
        </a:bodyPr>
        <a:lstStyle/>
        <a:p>
          <a:pPr marL="0" lvl="0" indent="0" algn="r" defTabSz="2266950">
            <a:lnSpc>
              <a:spcPct val="90000"/>
            </a:lnSpc>
            <a:spcBef>
              <a:spcPct val="0"/>
            </a:spcBef>
            <a:spcAft>
              <a:spcPct val="35000"/>
            </a:spcAft>
            <a:buNone/>
          </a:pPr>
          <a:r>
            <a:rPr lang="de-AT" sz="5100" kern="1200" dirty="0"/>
            <a:t>Leadership</a:t>
          </a:r>
        </a:p>
      </dsp:txBody>
      <dsp:txXfrm>
        <a:off x="-621247" y="1996500"/>
        <a:ext cx="3533299" cy="747428"/>
      </dsp:txXfrm>
    </dsp:sp>
    <dsp:sp modelId="{60C679B9-23C8-4DCC-A284-F16ED9C4DD33}">
      <dsp:nvSpPr>
        <dsp:cNvPr id="0" name=""/>
        <dsp:cNvSpPr/>
      </dsp:nvSpPr>
      <dsp:spPr>
        <a:xfrm>
          <a:off x="1519116" y="149271"/>
          <a:ext cx="8224795" cy="444188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59191" rIns="227584" bIns="227584" numCol="1" spcCol="1270" anchor="t" anchorCtr="0">
          <a:noAutofit/>
        </a:bodyPr>
        <a:lstStyle/>
        <a:p>
          <a:pPr marL="285750" lvl="1" indent="-285750" algn="l" defTabSz="1422400">
            <a:lnSpc>
              <a:spcPct val="90000"/>
            </a:lnSpc>
            <a:spcBef>
              <a:spcPct val="0"/>
            </a:spcBef>
            <a:spcAft>
              <a:spcPct val="15000"/>
            </a:spcAft>
            <a:buChar char="•"/>
          </a:pPr>
          <a:r>
            <a:rPr lang="de-AT" sz="3200" kern="1200" dirty="0"/>
            <a:t>Leadership für </a:t>
          </a:r>
          <a:r>
            <a:rPr lang="de-AT" sz="3200" kern="1200" dirty="0" err="1"/>
            <a:t>LehrerInnen</a:t>
          </a:r>
          <a:r>
            <a:rPr lang="de-AT" sz="3200" kern="1200" dirty="0"/>
            <a:t> und </a:t>
          </a:r>
          <a:r>
            <a:rPr lang="de-AT" sz="3200" kern="1200" dirty="0" err="1"/>
            <a:t>DirektorInnen</a:t>
          </a:r>
          <a:endParaRPr lang="de-AT" sz="3200" kern="1200" dirty="0"/>
        </a:p>
        <a:p>
          <a:pPr marL="228600" lvl="1" indent="-228600" algn="l" defTabSz="1066800">
            <a:lnSpc>
              <a:spcPct val="90000"/>
            </a:lnSpc>
            <a:spcBef>
              <a:spcPct val="0"/>
            </a:spcBef>
            <a:spcAft>
              <a:spcPct val="15000"/>
            </a:spcAft>
            <a:buChar char="•"/>
          </a:pPr>
          <a:r>
            <a:rPr lang="de-AT" sz="2400" kern="1200" dirty="0"/>
            <a:t>Schaffung von gesundheitsfördernden Arbeitsbedingungen</a:t>
          </a:r>
          <a:endParaRPr lang="de-AT" sz="3200" kern="1200" dirty="0"/>
        </a:p>
        <a:p>
          <a:pPr marL="228600" lvl="1" indent="-228600" algn="l" defTabSz="1066800">
            <a:lnSpc>
              <a:spcPct val="90000"/>
            </a:lnSpc>
            <a:spcBef>
              <a:spcPct val="0"/>
            </a:spcBef>
            <a:spcAft>
              <a:spcPct val="15000"/>
            </a:spcAft>
            <a:buChar char="•"/>
          </a:pPr>
          <a:r>
            <a:rPr lang="en-US" sz="2400" kern="1200" dirty="0"/>
            <a:t>Feedback </a:t>
          </a:r>
          <a:r>
            <a:rPr lang="en-US" sz="2400" kern="1200" dirty="0" err="1"/>
            <a:t>im</a:t>
          </a:r>
          <a:r>
            <a:rPr lang="en-US" sz="2400" kern="1200" dirty="0"/>
            <a:t> </a:t>
          </a:r>
          <a:r>
            <a:rPr lang="en-US" sz="2400" kern="1200" dirty="0" err="1"/>
            <a:t>Unterricht</a:t>
          </a:r>
          <a:endParaRPr lang="de-AT" sz="3200" kern="1200" dirty="0"/>
        </a:p>
        <a:p>
          <a:pPr marL="285750" lvl="1" indent="-285750" algn="l" defTabSz="1422400">
            <a:lnSpc>
              <a:spcPct val="90000"/>
            </a:lnSpc>
            <a:spcBef>
              <a:spcPct val="0"/>
            </a:spcBef>
            <a:spcAft>
              <a:spcPct val="15000"/>
            </a:spcAft>
            <a:buChar char="•"/>
          </a:pPr>
          <a:r>
            <a:rPr lang="de-AT" sz="3200" kern="1200" dirty="0"/>
            <a:t>Personalentwicklung</a:t>
          </a:r>
        </a:p>
        <a:p>
          <a:pPr marL="228600" lvl="1" indent="-228600" algn="l" defTabSz="1066800">
            <a:lnSpc>
              <a:spcPct val="90000"/>
            </a:lnSpc>
            <a:spcBef>
              <a:spcPct val="0"/>
            </a:spcBef>
            <a:spcAft>
              <a:spcPct val="15000"/>
            </a:spcAft>
            <a:buChar char="•"/>
          </a:pPr>
          <a:r>
            <a:rPr lang="de-AT" sz="2400" kern="1200" dirty="0">
              <a:solidFill>
                <a:prstClr val="white"/>
              </a:solidFill>
              <a:latin typeface="Calibri" panose="020F0502020204030204"/>
              <a:ea typeface="+mn-ea"/>
              <a:cs typeface="+mn-cs"/>
            </a:rPr>
            <a:t>Burnout als Gesundheitsrisiko für </a:t>
          </a:r>
          <a:r>
            <a:rPr lang="de-AT" sz="2400" kern="1200" dirty="0" err="1">
              <a:solidFill>
                <a:prstClr val="white"/>
              </a:solidFill>
              <a:latin typeface="Calibri" panose="020F0502020204030204"/>
              <a:ea typeface="+mn-ea"/>
              <a:cs typeface="+mn-cs"/>
            </a:rPr>
            <a:t>LehrerInnen</a:t>
          </a:r>
          <a:endParaRPr lang="de-AT" sz="2400" kern="1200" dirty="0">
            <a:solidFill>
              <a:prstClr val="white"/>
            </a:solidFill>
            <a:latin typeface="Calibri" panose="020F0502020204030204"/>
            <a:ea typeface="+mn-ea"/>
            <a:cs typeface="+mn-cs"/>
          </a:endParaRPr>
        </a:p>
      </dsp:txBody>
      <dsp:txXfrm>
        <a:off x="1519116" y="149271"/>
        <a:ext cx="8224795" cy="4441887"/>
      </dsp:txXfrm>
    </dsp:sp>
    <dsp:sp modelId="{0D738745-F9D4-4CD7-8857-2AE83CB41358}">
      <dsp:nvSpPr>
        <dsp:cNvPr id="0" name=""/>
        <dsp:cNvSpPr/>
      </dsp:nvSpPr>
      <dsp:spPr>
        <a:xfrm>
          <a:off x="1165627" y="-61287"/>
          <a:ext cx="706977" cy="85135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29.04.19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Leadership</a:t>
            </a:r>
          </a:p>
        </p:txBody>
      </p:sp>
      <p:sp>
        <p:nvSpPr>
          <p:cNvPr id="3" name="Untertitel 2">
            <a:extLst>
              <a:ext uri="{FF2B5EF4-FFF2-40B4-BE49-F238E27FC236}">
                <a16:creationId xmlns:a16="http://schemas.microsoft.com/office/drawing/2014/main" id="{82A49197-5A69-4ED2-A005-4CEA9B89B6CA}"/>
              </a:ext>
            </a:extLst>
          </p:cNvPr>
          <p:cNvSpPr>
            <a:spLocks noGrp="1"/>
          </p:cNvSpPr>
          <p:nvPr>
            <p:ph type="subTitle" idx="1"/>
          </p:nvPr>
        </p:nvSpPr>
        <p:spPr/>
        <p:txBody>
          <a:bodyPr/>
          <a:lstStyle/>
          <a:p>
            <a:r>
              <a:rPr lang="de-AT" dirty="0"/>
              <a:t>Für </a:t>
            </a:r>
            <a:r>
              <a:rPr lang="de-AT" dirty="0" err="1"/>
              <a:t>LehrerInnen</a:t>
            </a:r>
            <a:r>
              <a:rPr lang="de-AT" dirty="0"/>
              <a:t> und </a:t>
            </a:r>
            <a:r>
              <a:rPr lang="de-AT" dirty="0" err="1"/>
              <a:t>DirektorInnen</a:t>
            </a:r>
            <a:endParaRPr lang="de-AT" dirty="0"/>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EC2FF-E136-4B35-83FD-F61E7C034E1C}"/>
              </a:ext>
            </a:extLst>
          </p:cNvPr>
          <p:cNvSpPr>
            <a:spLocks noGrp="1"/>
          </p:cNvSpPr>
          <p:nvPr>
            <p:ph type="title"/>
          </p:nvPr>
        </p:nvSpPr>
        <p:spPr/>
        <p:txBody>
          <a:bodyPr/>
          <a:lstStyle/>
          <a:p>
            <a:r>
              <a:rPr lang="de-AT" dirty="0"/>
              <a:t>Gesunde Schulen leiten</a:t>
            </a:r>
          </a:p>
        </p:txBody>
      </p:sp>
      <p:sp>
        <p:nvSpPr>
          <p:cNvPr id="3" name="Inhaltsplatzhalter 2">
            <a:extLst>
              <a:ext uri="{FF2B5EF4-FFF2-40B4-BE49-F238E27FC236}">
                <a16:creationId xmlns:a16="http://schemas.microsoft.com/office/drawing/2014/main" id="{3E70FD8A-9A58-4C6B-B21E-F44F1A3C6086}"/>
              </a:ext>
            </a:extLst>
          </p:cNvPr>
          <p:cNvSpPr>
            <a:spLocks noGrp="1"/>
          </p:cNvSpPr>
          <p:nvPr>
            <p:ph idx="1"/>
          </p:nvPr>
        </p:nvSpPr>
        <p:spPr/>
        <p:txBody>
          <a:bodyPr>
            <a:normAutofit/>
          </a:bodyPr>
          <a:lstStyle/>
          <a:p>
            <a:r>
              <a:rPr lang="de-AT" dirty="0"/>
              <a:t>Der Entwicklungsprozess eines Gesundheitsprojekts, ist ähnlich dem eines Schulentwicklungsprojektes.</a:t>
            </a:r>
          </a:p>
          <a:p>
            <a:r>
              <a:rPr lang="de-AT" dirty="0"/>
              <a:t>In beiden Fällen ist es wichtig, zuerst eine geeignete Struktur zu schaffen, indem eine Steuerungsgruppe aufgestellt wird.</a:t>
            </a:r>
          </a:p>
          <a:p>
            <a:r>
              <a:rPr lang="de-AT" dirty="0"/>
              <a:t>Diagnose</a:t>
            </a:r>
          </a:p>
          <a:p>
            <a:r>
              <a:rPr lang="de-AT" dirty="0"/>
              <a:t>Planung</a:t>
            </a:r>
          </a:p>
          <a:p>
            <a:r>
              <a:rPr lang="de-AT" dirty="0"/>
              <a:t>Umsetzung</a:t>
            </a:r>
          </a:p>
          <a:p>
            <a:r>
              <a:rPr lang="de-AT" dirty="0"/>
              <a:t>Erfolgskontrolle</a:t>
            </a:r>
          </a:p>
        </p:txBody>
      </p:sp>
      <p:sp>
        <p:nvSpPr>
          <p:cNvPr id="4" name="Fußzeilenplatzhalter 3">
            <a:extLst>
              <a:ext uri="{FF2B5EF4-FFF2-40B4-BE49-F238E27FC236}">
                <a16:creationId xmlns:a16="http://schemas.microsoft.com/office/drawing/2014/main" id="{3B324CD4-3083-4FBA-A170-68A2F19B3A3E}"/>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449D945E-80EC-4AA5-BFE3-B19C77EF687D}"/>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Tree>
    <p:extLst>
      <p:ext uri="{BB962C8B-B14F-4D97-AF65-F5344CB8AC3E}">
        <p14:creationId xmlns:p14="http://schemas.microsoft.com/office/powerpoint/2010/main" val="311242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89D56BA-06BB-4CF6-8B74-CBC207CAC318}"/>
              </a:ext>
            </a:extLst>
          </p:cNvPr>
          <p:cNvSpPr>
            <a:spLocks noGrp="1"/>
          </p:cNvSpPr>
          <p:nvPr>
            <p:ph type="title"/>
          </p:nvPr>
        </p:nvSpPr>
        <p:spPr/>
        <p:txBody>
          <a:bodyPr/>
          <a:lstStyle/>
          <a:p>
            <a:r>
              <a:rPr lang="de-AT" dirty="0"/>
              <a:t>Diagnose</a:t>
            </a:r>
          </a:p>
        </p:txBody>
      </p:sp>
      <p:sp>
        <p:nvSpPr>
          <p:cNvPr id="6" name="Inhaltsplatzhalter 5">
            <a:extLst>
              <a:ext uri="{FF2B5EF4-FFF2-40B4-BE49-F238E27FC236}">
                <a16:creationId xmlns:a16="http://schemas.microsoft.com/office/drawing/2014/main" id="{78EAD418-EA27-4DCC-966A-18E978EF242E}"/>
              </a:ext>
            </a:extLst>
          </p:cNvPr>
          <p:cNvSpPr>
            <a:spLocks noGrp="1"/>
          </p:cNvSpPr>
          <p:nvPr>
            <p:ph idx="1"/>
          </p:nvPr>
        </p:nvSpPr>
        <p:spPr/>
        <p:txBody>
          <a:bodyPr>
            <a:normAutofit/>
          </a:bodyPr>
          <a:lstStyle/>
          <a:p>
            <a:pPr marL="0" indent="0">
              <a:buNone/>
            </a:pPr>
            <a:r>
              <a:rPr lang="de-AT" sz="2400" dirty="0"/>
              <a:t>Ziel ist, den aktuellen Bedarf für ein Gesundheitsprojekt zu erheben, indem wichtige Informationen durch verschiedene Instrumente gesammelt und die Ergebnisse z.B. in einem Bericht zusammengefasst werden. Die Diagnose soll auch ermöglichen, dass Veränderungen, die das daran anschließende Gesundheitsprojekt bewirkt hat, gemessen werden können (Vorher-Nachher- Vergleich). Folgende Instrumente stehen u.a. zur Verfügung: Gespräche mit </a:t>
            </a:r>
            <a:r>
              <a:rPr lang="de-AT" sz="2400" dirty="0" err="1"/>
              <a:t>LehrerInnen</a:t>
            </a:r>
            <a:r>
              <a:rPr lang="de-AT" sz="2400" dirty="0"/>
              <a:t> und/oder </a:t>
            </a:r>
            <a:r>
              <a:rPr lang="de-AT" sz="2400" dirty="0" err="1"/>
              <a:t>SchülerInnen</a:t>
            </a:r>
            <a:r>
              <a:rPr lang="de-AT" sz="2400" dirty="0"/>
              <a:t>, Gesundheitsworkshops </a:t>
            </a:r>
            <a:r>
              <a:rPr lang="de-AT" sz="2400" dirty="0" err="1"/>
              <a:t>für</a:t>
            </a:r>
            <a:r>
              <a:rPr lang="de-AT" sz="2400" dirty="0"/>
              <a:t> </a:t>
            </a:r>
            <a:r>
              <a:rPr lang="de-AT" sz="2400" dirty="0" err="1"/>
              <a:t>LehrerInnen</a:t>
            </a:r>
            <a:r>
              <a:rPr lang="de-AT" sz="2400" dirty="0"/>
              <a:t> und/oder </a:t>
            </a:r>
            <a:r>
              <a:rPr lang="de-AT" sz="2400" dirty="0" err="1"/>
              <a:t>SchülerInnen</a:t>
            </a:r>
            <a:r>
              <a:rPr lang="de-AT" sz="2400" dirty="0"/>
              <a:t>, strukturierte Gesundheitsbefragungen oder Krankenstandauswertungen. </a:t>
            </a:r>
          </a:p>
        </p:txBody>
      </p:sp>
      <p:sp>
        <p:nvSpPr>
          <p:cNvPr id="2" name="Fußzeilenplatzhalter 1">
            <a:extLst>
              <a:ext uri="{FF2B5EF4-FFF2-40B4-BE49-F238E27FC236}">
                <a16:creationId xmlns:a16="http://schemas.microsoft.com/office/drawing/2014/main" id="{5D3F17FB-2C41-42CA-BF05-BF33705BD437}"/>
              </a:ext>
            </a:extLst>
          </p:cNvPr>
          <p:cNvSpPr>
            <a:spLocks noGrp="1"/>
          </p:cNvSpPr>
          <p:nvPr>
            <p:ph type="ftr" sz="quarter" idx="11"/>
          </p:nvPr>
        </p:nvSpPr>
        <p:spPr/>
        <p:txBody>
          <a:bodyPr/>
          <a:lstStyle/>
          <a:p>
            <a:r>
              <a:rPr lang="de-AT" dirty="0"/>
              <a:t>Gesunde Schulen leiten</a:t>
            </a:r>
          </a:p>
        </p:txBody>
      </p:sp>
      <p:sp>
        <p:nvSpPr>
          <p:cNvPr id="3" name="Foliennummernplatzhalter 2">
            <a:extLst>
              <a:ext uri="{FF2B5EF4-FFF2-40B4-BE49-F238E27FC236}">
                <a16:creationId xmlns:a16="http://schemas.microsoft.com/office/drawing/2014/main" id="{F8FB312A-D04B-448D-9E03-A2AAE1E523B1}"/>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Tree>
    <p:extLst>
      <p:ext uri="{BB962C8B-B14F-4D97-AF65-F5344CB8AC3E}">
        <p14:creationId xmlns:p14="http://schemas.microsoft.com/office/powerpoint/2010/main" val="12945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3F214-4983-420A-AA5E-0338F6099D6A}"/>
              </a:ext>
            </a:extLst>
          </p:cNvPr>
          <p:cNvSpPr>
            <a:spLocks noGrp="1"/>
          </p:cNvSpPr>
          <p:nvPr>
            <p:ph type="title"/>
          </p:nvPr>
        </p:nvSpPr>
        <p:spPr/>
        <p:txBody>
          <a:bodyPr/>
          <a:lstStyle/>
          <a:p>
            <a:r>
              <a:rPr lang="de-AT" dirty="0"/>
              <a:t>Planung</a:t>
            </a:r>
          </a:p>
        </p:txBody>
      </p:sp>
      <p:sp>
        <p:nvSpPr>
          <p:cNvPr id="4" name="Fußzeilenplatzhalter 3">
            <a:extLst>
              <a:ext uri="{FF2B5EF4-FFF2-40B4-BE49-F238E27FC236}">
                <a16:creationId xmlns:a16="http://schemas.microsoft.com/office/drawing/2014/main" id="{D4E8C649-3335-42F2-A594-E99A668FC77A}"/>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8D703D5A-18E0-437F-9E97-ECD0CF1737BF}"/>
              </a:ext>
            </a:extLst>
          </p:cNvPr>
          <p:cNvSpPr>
            <a:spLocks noGrp="1"/>
          </p:cNvSpPr>
          <p:nvPr>
            <p:ph type="sldNum" sz="quarter" idx="12"/>
          </p:nvPr>
        </p:nvSpPr>
        <p:spPr/>
        <p:txBody>
          <a:bodyPr/>
          <a:lstStyle/>
          <a:p>
            <a:fld id="{8B44F962-17F4-4193-8DD0-20201EFDB343}" type="slidenum">
              <a:rPr lang="de-AT" smtClean="0"/>
              <a:pPr/>
              <a:t>12</a:t>
            </a:fld>
            <a:endParaRPr lang="de-AT" dirty="0"/>
          </a:p>
        </p:txBody>
      </p:sp>
      <p:sp>
        <p:nvSpPr>
          <p:cNvPr id="3" name="Segnaposto contenuto 2"/>
          <p:cNvSpPr>
            <a:spLocks noGrp="1"/>
          </p:cNvSpPr>
          <p:nvPr>
            <p:ph idx="1"/>
          </p:nvPr>
        </p:nvSpPr>
        <p:spPr/>
        <p:txBody>
          <a:bodyPr/>
          <a:lstStyle/>
          <a:p>
            <a:pPr marL="0" indent="0">
              <a:buNone/>
            </a:pPr>
            <a:r>
              <a:rPr lang="de-AT" sz="2400" dirty="0"/>
              <a:t>In dieser Phase werden konkrete Schritte geplant. Dafür eignen sich moderierte Gesundheitszirkel (Arbeitsgruppen aus fünf bis sieben Personen) besonders gut, in denen </a:t>
            </a:r>
            <a:r>
              <a:rPr lang="de-AT" sz="2400" dirty="0" err="1"/>
              <a:t>MitarbeiterInnen</a:t>
            </a:r>
            <a:r>
              <a:rPr lang="de-AT" sz="2400" dirty="0"/>
              <a:t> konkrete </a:t>
            </a:r>
            <a:r>
              <a:rPr lang="de-AT" sz="2400" dirty="0" err="1"/>
              <a:t>Maßnahmenvorschläge</a:t>
            </a:r>
            <a:r>
              <a:rPr lang="de-AT" sz="2400" dirty="0"/>
              <a:t> für die Steuerungsgruppe erarbeiten. Daran anschließend findet ein moderierter Workshop statt, an dem die Schulleitung, sowie alle </a:t>
            </a:r>
            <a:r>
              <a:rPr lang="de-AT" sz="2400" dirty="0" err="1"/>
              <a:t>MitarbeiterInnen</a:t>
            </a:r>
            <a:r>
              <a:rPr lang="de-AT" sz="2400" dirty="0"/>
              <a:t> teilnehmen. Hier kommt wieder das zuvor vorgestellte Instrument „Maßnahmenplan“ zum Einsatz, mit dessen Hilfe konkrete Umsetzungsschritte geplant werden. </a:t>
            </a:r>
          </a:p>
        </p:txBody>
      </p:sp>
    </p:spTree>
    <p:extLst>
      <p:ext uri="{BB962C8B-B14F-4D97-AF65-F5344CB8AC3E}">
        <p14:creationId xmlns:p14="http://schemas.microsoft.com/office/powerpoint/2010/main" val="105244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A6447-84F9-4E4F-B0BC-BA0379989BDF}"/>
              </a:ext>
            </a:extLst>
          </p:cNvPr>
          <p:cNvSpPr>
            <a:spLocks noGrp="1"/>
          </p:cNvSpPr>
          <p:nvPr>
            <p:ph type="title"/>
          </p:nvPr>
        </p:nvSpPr>
        <p:spPr/>
        <p:txBody>
          <a:bodyPr/>
          <a:lstStyle/>
          <a:p>
            <a:r>
              <a:rPr lang="de-AT" dirty="0"/>
              <a:t>Umsetzung</a:t>
            </a:r>
          </a:p>
        </p:txBody>
      </p:sp>
      <p:sp>
        <p:nvSpPr>
          <p:cNvPr id="4" name="Fußzeilenplatzhalter 3">
            <a:extLst>
              <a:ext uri="{FF2B5EF4-FFF2-40B4-BE49-F238E27FC236}">
                <a16:creationId xmlns:a16="http://schemas.microsoft.com/office/drawing/2014/main" id="{2BC9C62B-0419-4503-821D-F006C9B87363}"/>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9D78C07A-BD9C-4702-842A-91A0B8977D4F}"/>
              </a:ext>
            </a:extLst>
          </p:cNvPr>
          <p:cNvSpPr>
            <a:spLocks noGrp="1"/>
          </p:cNvSpPr>
          <p:nvPr>
            <p:ph type="sldNum" sz="quarter" idx="12"/>
          </p:nvPr>
        </p:nvSpPr>
        <p:spPr/>
        <p:txBody>
          <a:bodyPr/>
          <a:lstStyle/>
          <a:p>
            <a:fld id="{8B44F962-17F4-4193-8DD0-20201EFDB343}" type="slidenum">
              <a:rPr lang="de-AT" smtClean="0"/>
              <a:pPr/>
              <a:t>13</a:t>
            </a:fld>
            <a:endParaRPr lang="de-AT" dirty="0"/>
          </a:p>
        </p:txBody>
      </p:sp>
      <p:sp>
        <p:nvSpPr>
          <p:cNvPr id="3" name="Segnaposto contenuto 2"/>
          <p:cNvSpPr>
            <a:spLocks noGrp="1"/>
          </p:cNvSpPr>
          <p:nvPr>
            <p:ph idx="1"/>
          </p:nvPr>
        </p:nvSpPr>
        <p:spPr/>
        <p:txBody>
          <a:bodyPr/>
          <a:lstStyle/>
          <a:p>
            <a:pPr marL="0" indent="0">
              <a:buNone/>
            </a:pPr>
            <a:r>
              <a:rPr lang="de-AT" dirty="0"/>
              <a:t>Entsprechend dem zuvor erhobenen Bedarf und der darauf entwickelten Planung, werden nun Maßnahmen der </a:t>
            </a:r>
            <a:r>
              <a:rPr lang="de-AT" dirty="0" err="1"/>
              <a:t>Verhältnis</a:t>
            </a:r>
            <a:r>
              <a:rPr lang="de-AT" dirty="0"/>
              <a:t>- und der </a:t>
            </a:r>
            <a:r>
              <a:rPr lang="de-AT" dirty="0" err="1"/>
              <a:t>Verhaltensprävention</a:t>
            </a:r>
            <a:r>
              <a:rPr lang="de-AT" dirty="0"/>
              <a:t> umgesetzt. Um die Umsetzung zu strukturieren, werden Methoden des Projektmanagements verwendet.</a:t>
            </a:r>
          </a:p>
        </p:txBody>
      </p:sp>
    </p:spTree>
    <p:extLst>
      <p:ext uri="{BB962C8B-B14F-4D97-AF65-F5344CB8AC3E}">
        <p14:creationId xmlns:p14="http://schemas.microsoft.com/office/powerpoint/2010/main" val="194162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B57FE-B210-4E79-BDDB-1212C59FA02F}"/>
              </a:ext>
            </a:extLst>
          </p:cNvPr>
          <p:cNvSpPr>
            <a:spLocks noGrp="1"/>
          </p:cNvSpPr>
          <p:nvPr>
            <p:ph type="title"/>
          </p:nvPr>
        </p:nvSpPr>
        <p:spPr/>
        <p:txBody>
          <a:bodyPr/>
          <a:lstStyle/>
          <a:p>
            <a:r>
              <a:rPr lang="de-AT" dirty="0"/>
              <a:t>Erfolgskontrolle</a:t>
            </a:r>
          </a:p>
        </p:txBody>
      </p:sp>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14</a:t>
            </a:fld>
            <a:endParaRPr lang="de-AT" dirty="0"/>
          </a:p>
        </p:txBody>
      </p:sp>
      <p:sp>
        <p:nvSpPr>
          <p:cNvPr id="3" name="Segnaposto contenuto 2"/>
          <p:cNvSpPr>
            <a:spLocks noGrp="1"/>
          </p:cNvSpPr>
          <p:nvPr>
            <p:ph idx="1"/>
          </p:nvPr>
        </p:nvSpPr>
        <p:spPr/>
        <p:txBody>
          <a:bodyPr>
            <a:normAutofit/>
          </a:bodyPr>
          <a:lstStyle/>
          <a:p>
            <a:pPr marL="0" indent="0">
              <a:buNone/>
            </a:pPr>
            <a:r>
              <a:rPr lang="de-AT" sz="2400" dirty="0"/>
              <a:t>Am Ende von Gesundheitsprojekten steht eine strukturierte Evaluation und Dokumentation. In einem Abschlussbericht werden die Projektergebnisse übersichtlich zusammengefasst und bewertet. Ziel ist es, das Thema Gesundheit nachhaltig in der Schule zu verankern. Dadurch wird aus einem Projekt, das zeitlich begrenzt ist, ein Programm, das fixer Bestandteil der Schulkultur ist. Als Instrumente der Erfolgskontrolle stehen z. Bsp. eine schriftliche Gesundheitsbefragung, Interviews, Erfassung von Gruppenprozessen etc. zur Verfügung.</a:t>
            </a:r>
          </a:p>
        </p:txBody>
      </p:sp>
    </p:spTree>
    <p:extLst>
      <p:ext uri="{BB962C8B-B14F-4D97-AF65-F5344CB8AC3E}">
        <p14:creationId xmlns:p14="http://schemas.microsoft.com/office/powerpoint/2010/main" val="335564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
        <p:nvSpPr>
          <p:cNvPr id="3" name="Segnaposto contenuto 2"/>
          <p:cNvSpPr>
            <a:spLocks noGrp="1"/>
          </p:cNvSpPr>
          <p:nvPr>
            <p:ph idx="1"/>
          </p:nvPr>
        </p:nvSpPr>
        <p:spPr>
          <a:xfrm>
            <a:off x="838200" y="1709124"/>
            <a:ext cx="6648450" cy="4467838"/>
          </a:xfrm>
        </p:spPr>
        <p:txBody>
          <a:bodyPr>
            <a:normAutofit lnSpcReduction="10000"/>
          </a:bodyPr>
          <a:lstStyle/>
          <a:p>
            <a:r>
              <a:rPr lang="de-AT" sz="2400" dirty="0"/>
              <a:t>In vielen Interviews mit </a:t>
            </a:r>
            <a:r>
              <a:rPr lang="de-AT" sz="2400" dirty="0" err="1"/>
              <a:t>LehrerInnen</a:t>
            </a:r>
            <a:r>
              <a:rPr lang="de-AT" sz="2400" dirty="0"/>
              <a:t> kam zur Sprache, dass diese die Eltern als </a:t>
            </a:r>
            <a:r>
              <a:rPr lang="de-AT" sz="2400" dirty="0" err="1"/>
              <a:t>BildungspartnerInnen</a:t>
            </a:r>
            <a:r>
              <a:rPr lang="de-AT" sz="2400" dirty="0"/>
              <a:t> vermissen. Für eine gelingende Arbeit mit den </a:t>
            </a:r>
            <a:r>
              <a:rPr lang="de-AT" sz="2400" dirty="0" err="1"/>
              <a:t>SchülerInnen</a:t>
            </a:r>
            <a:r>
              <a:rPr lang="de-AT" sz="2400" dirty="0"/>
              <a:t> ist es wichtig, dass </a:t>
            </a:r>
            <a:r>
              <a:rPr lang="de-AT" sz="2400" dirty="0" err="1"/>
              <a:t>LehrerInnen</a:t>
            </a:r>
            <a:r>
              <a:rPr lang="de-AT" sz="2400" dirty="0"/>
              <a:t> und Eltern bezüglich der Ausbildung der Kinder/Jugendlichen „an einem Strang ziehen“, weil Eltern die Einstellung ihrer Kinder zur Schule genauso wie deren Bildungslaufbahnentscheidungen beeinflussen. Was können Eltern beitragen und wie kann man Eltern dazu motivieren/bewegen? </a:t>
            </a:r>
          </a:p>
          <a:p>
            <a:r>
              <a:rPr lang="de-AT" sz="2400" dirty="0"/>
              <a:t>Eine enge Zusammenarbeit zwischen den rechts abgebildeten Personengruppen stärkt die Schulpartnerschaft.</a:t>
            </a:r>
          </a:p>
        </p:txBody>
      </p:sp>
      <p:pic>
        <p:nvPicPr>
          <p:cNvPr id="8" name="Grafik 7">
            <a:extLst>
              <a:ext uri="{FF2B5EF4-FFF2-40B4-BE49-F238E27FC236}">
                <a16:creationId xmlns:a16="http://schemas.microsoft.com/office/drawing/2014/main" id="{98C91673-8AE7-774F-B215-EDC59F913A5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8847" y="2296991"/>
            <a:ext cx="4808826" cy="2851885"/>
          </a:xfrm>
          <a:prstGeom prst="rect">
            <a:avLst/>
          </a:prstGeom>
        </p:spPr>
      </p:pic>
      <p:sp>
        <p:nvSpPr>
          <p:cNvPr id="10" name="Titel 1">
            <a:extLst>
              <a:ext uri="{FF2B5EF4-FFF2-40B4-BE49-F238E27FC236}">
                <a16:creationId xmlns:a16="http://schemas.microsoft.com/office/drawing/2014/main" id="{5878E23D-C38D-F844-8144-E3106CC6A5DF}"/>
              </a:ext>
            </a:extLst>
          </p:cNvPr>
          <p:cNvSpPr txBox="1">
            <a:spLocks/>
          </p:cNvSpPr>
          <p:nvPr/>
        </p:nvSpPr>
        <p:spPr>
          <a:xfrm>
            <a:off x="838199" y="1096666"/>
            <a:ext cx="10515600" cy="884570"/>
          </a:xfrm>
          <a:prstGeom prst="rect">
            <a:avLst/>
          </a:prstGeom>
        </p:spPr>
        <p:txBody>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de-AT" dirty="0"/>
              <a:t>Erfolgreiche Miteinbeziehung der Eltern</a:t>
            </a:r>
          </a:p>
        </p:txBody>
      </p:sp>
    </p:spTree>
    <p:extLst>
      <p:ext uri="{BB962C8B-B14F-4D97-AF65-F5344CB8AC3E}">
        <p14:creationId xmlns:p14="http://schemas.microsoft.com/office/powerpoint/2010/main" val="311439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B57FE-B210-4E79-BDDB-1212C59FA02F}"/>
              </a:ext>
            </a:extLst>
          </p:cNvPr>
          <p:cNvSpPr>
            <a:spLocks noGrp="1"/>
          </p:cNvSpPr>
          <p:nvPr>
            <p:ph type="title"/>
          </p:nvPr>
        </p:nvSpPr>
        <p:spPr>
          <a:xfrm>
            <a:off x="651586" y="1904253"/>
            <a:ext cx="3920414" cy="3049493"/>
          </a:xfrm>
        </p:spPr>
        <p:txBody>
          <a:bodyPr/>
          <a:lstStyle/>
          <a:p>
            <a:r>
              <a:rPr lang="de-AT" sz="2800" b="1" dirty="0"/>
              <a:t>Günstige Rahmenbedingungen für die Elternarbeit</a:t>
            </a:r>
            <a:br>
              <a:rPr lang="de-AT" sz="2800" b="1" dirty="0"/>
            </a:br>
            <a:br>
              <a:rPr lang="de-AT" sz="2800" dirty="0"/>
            </a:br>
            <a:r>
              <a:rPr lang="de-AT" sz="2400" dirty="0"/>
              <a:t>Welche Rahmenbedingungen können an Schulen geschaffen werden, um die Eltern stärker als bisher einzubeziehen?</a:t>
            </a:r>
            <a:endParaRPr lang="de-AT" sz="2800" dirty="0"/>
          </a:p>
        </p:txBody>
      </p:sp>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16</a:t>
            </a:fld>
            <a:endParaRPr lang="de-AT" dirty="0"/>
          </a:p>
        </p:txBody>
      </p:sp>
      <p:pic>
        <p:nvPicPr>
          <p:cNvPr id="6" name="Grafik 5">
            <a:extLst>
              <a:ext uri="{FF2B5EF4-FFF2-40B4-BE49-F238E27FC236}">
                <a16:creationId xmlns:a16="http://schemas.microsoft.com/office/drawing/2014/main" id="{AC9BBD5A-2289-254F-B260-BD8E57F54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338" y="718457"/>
            <a:ext cx="6473138" cy="5922849"/>
          </a:xfrm>
          <a:prstGeom prst="rect">
            <a:avLst/>
          </a:prstGeom>
        </p:spPr>
      </p:pic>
    </p:spTree>
    <p:extLst>
      <p:ext uri="{BB962C8B-B14F-4D97-AF65-F5344CB8AC3E}">
        <p14:creationId xmlns:p14="http://schemas.microsoft.com/office/powerpoint/2010/main" val="274132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Verfassen Sie einen kurzen Bericht über die Leitung einer gesunden und glücklichen Schule</a:t>
            </a:r>
            <a:br>
              <a:rPr lang="de-AT" dirty="0"/>
            </a:br>
            <a:br>
              <a:rPr lang="de-AT"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lvl="0" indent="0">
              <a:buNone/>
            </a:pPr>
            <a:endParaRPr lang="de-AT" dirty="0">
              <a:solidFill>
                <a:prstClr val="black"/>
              </a:solidFill>
            </a:endParaRPr>
          </a:p>
          <a:p>
            <a:pPr marL="0" lvl="0" indent="0">
              <a:buNone/>
            </a:pPr>
            <a:r>
              <a:rPr lang="de-AT" dirty="0">
                <a:solidFill>
                  <a:prstClr val="black"/>
                </a:solidFill>
              </a:rPr>
              <a:t>Verfassen Sie einen kurzen Bericht (2 Seiten) zu den folgenden Fragen:</a:t>
            </a:r>
          </a:p>
          <a:p>
            <a:pPr lvl="0"/>
            <a:r>
              <a:rPr lang="de-AT" dirty="0">
                <a:solidFill>
                  <a:prstClr val="black"/>
                </a:solidFill>
              </a:rPr>
              <a:t>Welche Veränderungen braucht Ihre Schule um gesünder zu werden?</a:t>
            </a:r>
          </a:p>
          <a:p>
            <a:pPr lvl="0"/>
            <a:r>
              <a:rPr lang="de-AT" dirty="0">
                <a:solidFill>
                  <a:prstClr val="black"/>
                </a:solidFill>
              </a:rPr>
              <a:t>Welche Dimensionen des Leadership können diesen Veränderungsprozess unterstützen?</a:t>
            </a:r>
          </a:p>
          <a:p>
            <a:pPr lvl="1"/>
            <a:r>
              <a:rPr lang="de-AT" dirty="0">
                <a:solidFill>
                  <a:prstClr val="black"/>
                </a:solidFill>
              </a:rPr>
              <a:t>Die Planung von Gesundheitsprojekten?</a:t>
            </a:r>
          </a:p>
          <a:p>
            <a:pPr lvl="1"/>
            <a:r>
              <a:rPr lang="de-AT" dirty="0">
                <a:solidFill>
                  <a:prstClr val="black"/>
                </a:solidFill>
              </a:rPr>
              <a:t>Die Einbindung von Unterrichtsstrategien für die Entwicklung von Lebenskompetenzen?</a:t>
            </a:r>
          </a:p>
          <a:p>
            <a:pPr lvl="1"/>
            <a:r>
              <a:rPr lang="de-AT" dirty="0">
                <a:solidFill>
                  <a:prstClr val="black"/>
                </a:solidFill>
              </a:rPr>
              <a:t>Die Miteinbeziehung von Eltern und der Familie?</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Auftrag</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17</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E553242E-D2E5-4E00-AC65-DDFF1BB846A4}"/>
              </a:ext>
            </a:extLst>
          </p:cNvPr>
          <p:cNvSpPr>
            <a:spLocks noGrp="1"/>
          </p:cNvSpPr>
          <p:nvPr>
            <p:ph sz="half" idx="1"/>
          </p:nvPr>
        </p:nvSpPr>
        <p:spPr>
          <a:xfrm>
            <a:off x="990602" y="2185503"/>
            <a:ext cx="5181600" cy="4041069"/>
          </a:xfrm>
        </p:spPr>
        <p:txBody>
          <a:bodyPr>
            <a:normAutofit/>
          </a:bodyPr>
          <a:lstStyle/>
          <a:p>
            <a:r>
              <a:rPr lang="de-AT" dirty="0"/>
              <a:t>Erstellen Sie eine Liste von Ressourcen für eine gesunde Schule! Was ist schon vorhanden? Was könnte umgesetzt und verändert werden?</a:t>
            </a:r>
            <a:endParaRPr lang="de-AT" dirty="0">
              <a:highlight>
                <a:srgbClr val="FFFF00"/>
              </a:highlight>
            </a:endParaRPr>
          </a:p>
        </p:txBody>
      </p:sp>
      <p:sp>
        <p:nvSpPr>
          <p:cNvPr id="3" name="Inhaltsplatzhalter 2">
            <a:extLst>
              <a:ext uri="{FF2B5EF4-FFF2-40B4-BE49-F238E27FC236}">
                <a16:creationId xmlns:a16="http://schemas.microsoft.com/office/drawing/2014/main" id="{14F30409-907B-4993-89D3-4CAB98FC11DD}"/>
              </a:ext>
            </a:extLst>
          </p:cNvPr>
          <p:cNvSpPr>
            <a:spLocks noGrp="1"/>
          </p:cNvSpPr>
          <p:nvPr>
            <p:ph sz="half" idx="2"/>
          </p:nvPr>
        </p:nvSpPr>
        <p:spPr>
          <a:xfrm>
            <a:off x="6172202" y="2135893"/>
            <a:ext cx="5411755" cy="4277825"/>
          </a:xfrm>
        </p:spPr>
        <p:txBody>
          <a:bodyPr>
            <a:normAutofit/>
          </a:bodyPr>
          <a:lstStyle/>
          <a:p>
            <a:r>
              <a:rPr lang="de-AT" dirty="0"/>
              <a:t>Versuchen Sie dabei die Dimensionen des Leadership zu berücksichtigen</a:t>
            </a:r>
          </a:p>
          <a:p>
            <a:pPr lvl="1"/>
            <a:r>
              <a:rPr lang="de-AT" sz="2000" dirty="0"/>
              <a:t>Positive Beziehungen</a:t>
            </a:r>
          </a:p>
          <a:p>
            <a:pPr lvl="1"/>
            <a:r>
              <a:rPr lang="de-AT" sz="2000" dirty="0"/>
              <a:t>Setzen von klaren, beständigen und angemessenen Grenzen </a:t>
            </a:r>
          </a:p>
          <a:p>
            <a:pPr lvl="1"/>
            <a:r>
              <a:rPr lang="de-AT" sz="2000" dirty="0"/>
              <a:t>Vermittlung von Lebenskompetenzen</a:t>
            </a:r>
          </a:p>
          <a:p>
            <a:pPr lvl="1"/>
            <a:r>
              <a:rPr lang="de-AT" sz="2000" dirty="0"/>
              <a:t>Unterstützen und Fördern </a:t>
            </a:r>
          </a:p>
          <a:p>
            <a:pPr lvl="1"/>
            <a:r>
              <a:rPr lang="de-AT" sz="2000" dirty="0"/>
              <a:t>Festlegung und Kommunikation von Absichten und Erwartungen </a:t>
            </a:r>
          </a:p>
          <a:p>
            <a:pPr lvl="1"/>
            <a:r>
              <a:rPr lang="de-AT" sz="2000" dirty="0"/>
              <a:t>Schaffung von Möglichkeiten zur Partizipation</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Auftrag</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18</a:t>
            </a:fld>
            <a:endParaRPr lang="de-AT" dirty="0"/>
          </a:p>
        </p:txBody>
      </p:sp>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Gesunde Räume für SchülerInnen, </a:t>
            </a:r>
            <a:r>
              <a:rPr lang="de-AT" dirty="0" err="1"/>
              <a:t>LehrerInnen</a:t>
            </a:r>
            <a:r>
              <a:rPr lang="de-AT" dirty="0"/>
              <a:t> und Schul-Personal schaffen</a:t>
            </a:r>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15056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Holen Sie Feedback auf ihren Entwurf einer gesunden Schule ein und verbessern Sie ihn</a:t>
            </a:r>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endParaRPr lang="de-AT" dirty="0"/>
          </a:p>
          <a:p>
            <a:r>
              <a:rPr lang="de-AT" dirty="0"/>
              <a:t>Zeigen Sie ihren Entwurf einer gesunden Schule einem Kollegen oder einer Kollegin! Fragen Sie ihn oder sie nach Feedback!</a:t>
            </a:r>
          </a:p>
          <a:p>
            <a:r>
              <a:rPr lang="de-AT" dirty="0"/>
              <a:t>Wenn möglich, sollte dieses Feedback als Basis für etwaige Verbesserungen ihres bisherigen Entwurfs dienen.</a:t>
            </a:r>
          </a:p>
          <a:p>
            <a:endParaRPr lang="de-AT"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Peer-Learning</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19</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61035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BD49-6A55-405E-A7CE-12C1CF44BBF1}"/>
              </a:ext>
            </a:extLst>
          </p:cNvPr>
          <p:cNvSpPr>
            <a:spLocks noGrp="1"/>
          </p:cNvSpPr>
          <p:nvPr>
            <p:ph type="title"/>
          </p:nvPr>
        </p:nvSpPr>
        <p:spPr/>
        <p:txBody>
          <a:bodyPr/>
          <a:lstStyle/>
          <a:p>
            <a:r>
              <a:rPr lang="de-AT" dirty="0"/>
              <a:t>Überblick</a:t>
            </a:r>
          </a:p>
        </p:txBody>
      </p:sp>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83000968"/>
              </p:ext>
            </p:extLst>
          </p:nvPr>
        </p:nvGraphicFramePr>
        <p:xfrm>
          <a:off x="838200" y="1647092"/>
          <a:ext cx="10515600" cy="452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a:t>Überblick</a:t>
            </a:r>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a:xfrm>
            <a:off x="838199" y="1096666"/>
            <a:ext cx="10515600" cy="1703684"/>
          </a:xfrm>
        </p:spPr>
        <p:txBody>
          <a:bodyPr/>
          <a:lstStyle/>
          <a:p>
            <a:r>
              <a:rPr lang="de-AT" dirty="0"/>
              <a:t>Werden Sie mit Feedback </a:t>
            </a:r>
            <a:br>
              <a:rPr lang="de-AT" dirty="0"/>
            </a:br>
            <a:r>
              <a:rPr lang="de-AT" dirty="0"/>
              <a:t>im Unterricht vertraut</a:t>
            </a:r>
            <a:br>
              <a:rPr lang="de-AT" dirty="0"/>
            </a:br>
            <a:br>
              <a:rPr lang="de-AT" dirty="0"/>
            </a:br>
            <a:br>
              <a:rPr lang="de-AT" dirty="0"/>
            </a:br>
            <a:endParaRPr lang="de-AT" dirty="0"/>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a:xfrm>
            <a:off x="838201" y="2053247"/>
            <a:ext cx="9867900" cy="4123715"/>
          </a:xfrm>
        </p:spPr>
        <p:txBody>
          <a:bodyPr>
            <a:normAutofit fontScale="85000" lnSpcReduction="20000"/>
          </a:bodyPr>
          <a:lstStyle/>
          <a:p>
            <a:pPr marL="0" indent="0">
              <a:buNone/>
            </a:pPr>
            <a:endParaRPr lang="de-AT" dirty="0"/>
          </a:p>
          <a:p>
            <a:pPr marL="0" indent="0">
              <a:buNone/>
            </a:pPr>
            <a:r>
              <a:rPr lang="de-AT" dirty="0"/>
              <a:t>Im Sinne einer motivierenden Schulkultur bemühen sich immer mehr Schulen, konstruktives Feedback als zentrales Element einzusetzen. </a:t>
            </a:r>
            <a:r>
              <a:rPr lang="de-AT" dirty="0" err="1"/>
              <a:t>SchülerInnen</a:t>
            </a:r>
            <a:r>
              <a:rPr lang="de-AT" dirty="0"/>
              <a:t> bekommen durch geeignete </a:t>
            </a:r>
            <a:r>
              <a:rPr lang="de-AT" dirty="0" err="1"/>
              <a:t>Rückmeldungen</a:t>
            </a:r>
            <a:r>
              <a:rPr lang="de-AT" dirty="0"/>
              <a:t> </a:t>
            </a:r>
            <a:r>
              <a:rPr lang="de-AT" dirty="0" err="1"/>
              <a:t>über</a:t>
            </a:r>
            <a:r>
              <a:rPr lang="de-AT" dirty="0"/>
              <a:t> ihren aktuellen Kenntnisstand Bescheid und werden zu neuen und eventuell besseren Leistungen angespornt. </a:t>
            </a:r>
          </a:p>
          <a:p>
            <a:pPr marL="0" indent="0">
              <a:buNone/>
            </a:pPr>
            <a:endParaRPr lang="de-AT" dirty="0"/>
          </a:p>
          <a:p>
            <a:pPr marL="0" indent="0">
              <a:buNone/>
            </a:pPr>
            <a:r>
              <a:rPr lang="de-AT" dirty="0"/>
              <a:t>Machen Sie sich mit Feedback im Unterricht vertraut!</a:t>
            </a:r>
          </a:p>
          <a:p>
            <a:r>
              <a:rPr lang="de-AT" dirty="0"/>
              <a:t>Wie kann ich SchülerInnen unterstützen, indem ich mein Feedback auf negative Leistungen extern, variabel und spezifisch gestalte? </a:t>
            </a:r>
          </a:p>
          <a:p>
            <a:r>
              <a:rPr lang="de-AT" dirty="0"/>
              <a:t>Zum Beispiel: “Diesmal (spezifisch) warst du auf diese Fragen (extern) nicht gut vorbereitet (variabel). Deswegen hat es diesmal nicht für eine positive Note gereicht.”</a:t>
            </a:r>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Selbst-Studium</a:t>
            </a:r>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20</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
        <p:nvSpPr>
          <p:cNvPr id="7" name="Fumetto 1 6"/>
          <p:cNvSpPr/>
          <p:nvPr/>
        </p:nvSpPr>
        <p:spPr>
          <a:xfrm>
            <a:off x="8430985" y="1154467"/>
            <a:ext cx="2922814" cy="1167492"/>
          </a:xfrm>
          <a:prstGeom prst="wedgeRectCallout">
            <a:avLst>
              <a:gd name="adj1" fmla="val -142900"/>
              <a:gd name="adj2" fmla="val 6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a:t>
            </a:r>
            <a:r>
              <a:rPr lang="it-IT" sz="2400" dirty="0" err="1"/>
              <a:t>Nichts</a:t>
            </a:r>
            <a:r>
              <a:rPr lang="it-IT" sz="2400" dirty="0"/>
              <a:t> </a:t>
            </a:r>
            <a:r>
              <a:rPr lang="it-IT" sz="2400" dirty="0" err="1"/>
              <a:t>motiviert</a:t>
            </a:r>
            <a:r>
              <a:rPr lang="it-IT" sz="2400" dirty="0"/>
              <a:t> </a:t>
            </a:r>
            <a:r>
              <a:rPr lang="it-IT" sz="2400" dirty="0" err="1"/>
              <a:t>mehr</a:t>
            </a:r>
            <a:r>
              <a:rPr lang="it-IT" sz="2400" dirty="0"/>
              <a:t> </a:t>
            </a:r>
            <a:r>
              <a:rPr lang="it-IT" sz="2400" dirty="0" err="1"/>
              <a:t>als</a:t>
            </a:r>
            <a:r>
              <a:rPr lang="it-IT" sz="2400" dirty="0"/>
              <a:t> </a:t>
            </a:r>
            <a:r>
              <a:rPr lang="it-IT" sz="2400" dirty="0" err="1"/>
              <a:t>Erfolg</a:t>
            </a:r>
            <a:r>
              <a:rPr lang="it-IT" sz="2400" dirty="0"/>
              <a:t>»</a:t>
            </a:r>
          </a:p>
        </p:txBody>
      </p:sp>
    </p:spTree>
    <p:extLst>
      <p:ext uri="{BB962C8B-B14F-4D97-AF65-F5344CB8AC3E}">
        <p14:creationId xmlns:p14="http://schemas.microsoft.com/office/powerpoint/2010/main" val="386210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Unterstützen und Fördern üben</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pPr marL="0" lvl="0" indent="0">
              <a:buNone/>
            </a:pPr>
            <a:r>
              <a:rPr lang="de-AT" dirty="0">
                <a:solidFill>
                  <a:prstClr val="black"/>
                </a:solidFill>
              </a:rPr>
              <a:t>Bilden sie eine Gruppe mit drei weiteren Kollegen/Kolleginnen und besprechen die folgenden zwei Themen:</a:t>
            </a:r>
          </a:p>
          <a:p>
            <a:r>
              <a:rPr lang="de-AT" dirty="0">
                <a:solidFill>
                  <a:prstClr val="black"/>
                </a:solidFill>
              </a:rPr>
              <a:t>Kritische Situationen, in denen SchülerInnen Unterstützung brauchen</a:t>
            </a:r>
          </a:p>
          <a:p>
            <a:r>
              <a:rPr lang="de-AT" dirty="0">
                <a:solidFill>
                  <a:prstClr val="black"/>
                </a:solidFill>
              </a:rPr>
              <a:t>Kritische Situationen, in denen </a:t>
            </a:r>
            <a:r>
              <a:rPr lang="de-AT" dirty="0" err="1">
                <a:solidFill>
                  <a:prstClr val="black"/>
                </a:solidFill>
              </a:rPr>
              <a:t>LehrerInnen</a:t>
            </a:r>
            <a:r>
              <a:rPr lang="de-AT" dirty="0">
                <a:solidFill>
                  <a:prstClr val="black"/>
                </a:solidFill>
              </a:rPr>
              <a:t> Unterstützung brauchen</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Auftrag</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21</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85328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E118-AF13-41D3-883C-1CC9819DC2DC}"/>
              </a:ext>
            </a:extLst>
          </p:cNvPr>
          <p:cNvSpPr>
            <a:spLocks noGrp="1"/>
          </p:cNvSpPr>
          <p:nvPr>
            <p:ph type="title"/>
          </p:nvPr>
        </p:nvSpPr>
        <p:spPr/>
        <p:txBody>
          <a:bodyPr/>
          <a:lstStyle/>
          <a:p>
            <a:r>
              <a:rPr lang="de-AT" dirty="0"/>
              <a:t>Planen Sie einen Workshop</a:t>
            </a:r>
          </a:p>
        </p:txBody>
      </p:sp>
      <p:sp>
        <p:nvSpPr>
          <p:cNvPr id="3" name="Inhaltsplatzhalter 2">
            <a:extLst>
              <a:ext uri="{FF2B5EF4-FFF2-40B4-BE49-F238E27FC236}">
                <a16:creationId xmlns:a16="http://schemas.microsoft.com/office/drawing/2014/main" id="{1136F932-CF8F-47B1-BF82-2E5BE47AA815}"/>
              </a:ext>
            </a:extLst>
          </p:cNvPr>
          <p:cNvSpPr>
            <a:spLocks noGrp="1"/>
          </p:cNvSpPr>
          <p:nvPr>
            <p:ph idx="1"/>
          </p:nvPr>
        </p:nvSpPr>
        <p:spPr/>
        <p:txBody>
          <a:bodyPr/>
          <a:lstStyle/>
          <a:p>
            <a:r>
              <a:rPr lang="de-AT" dirty="0"/>
              <a:t>Bitte designen Sie einen Workshop, der Ihren Kollegen und Kolleginnen lehrt, wie sie Menschen beim Erreichen von Zielen und beim Umgang mit Lehr- und Lernsituationen unterstützen können!</a:t>
            </a:r>
          </a:p>
          <a:p>
            <a:r>
              <a:rPr lang="de-AT" dirty="0"/>
              <a:t>In diese Planung können die genannten Vorschläge für eine gesunde Schule integriert werden.</a:t>
            </a:r>
          </a:p>
        </p:txBody>
      </p:sp>
      <p:sp>
        <p:nvSpPr>
          <p:cNvPr id="4" name="Fußzeilenplatzhalter 3">
            <a:extLst>
              <a:ext uri="{FF2B5EF4-FFF2-40B4-BE49-F238E27FC236}">
                <a16:creationId xmlns:a16="http://schemas.microsoft.com/office/drawing/2014/main" id="{8261C7BE-3B96-4580-AA0C-CE002D52B0A0}"/>
              </a:ext>
            </a:extLst>
          </p:cNvPr>
          <p:cNvSpPr>
            <a:spLocks noGrp="1"/>
          </p:cNvSpPr>
          <p:nvPr>
            <p:ph type="ftr" sz="quarter" idx="11"/>
          </p:nvPr>
        </p:nvSpPr>
        <p:spPr/>
        <p:txBody>
          <a:bodyPr/>
          <a:lstStyle/>
          <a:p>
            <a:r>
              <a:rPr lang="de-AT" dirty="0"/>
              <a:t>Projektarbeit</a:t>
            </a:r>
          </a:p>
        </p:txBody>
      </p:sp>
      <p:sp>
        <p:nvSpPr>
          <p:cNvPr id="5" name="Foliennummernplatzhalter 4">
            <a:extLst>
              <a:ext uri="{FF2B5EF4-FFF2-40B4-BE49-F238E27FC236}">
                <a16:creationId xmlns:a16="http://schemas.microsoft.com/office/drawing/2014/main" id="{F1822C9F-EDCF-4332-93A4-AAB0EDF00F58}"/>
              </a:ext>
            </a:extLst>
          </p:cNvPr>
          <p:cNvSpPr>
            <a:spLocks noGrp="1"/>
          </p:cNvSpPr>
          <p:nvPr>
            <p:ph type="sldNum" sz="quarter" idx="12"/>
          </p:nvPr>
        </p:nvSpPr>
        <p:spPr/>
        <p:txBody>
          <a:bodyPr/>
          <a:lstStyle/>
          <a:p>
            <a:fld id="{8B44F962-17F4-4193-8DD0-20201EFDB343}" type="slidenum">
              <a:rPr lang="de-AT" smtClean="0"/>
              <a:pPr/>
              <a:t>22</a:t>
            </a:fld>
            <a:endParaRPr lang="de-AT" dirty="0"/>
          </a:p>
        </p:txBody>
      </p:sp>
      <p:pic>
        <p:nvPicPr>
          <p:cNvPr id="6" name="Grafik 5">
            <a:extLst>
              <a:ext uri="{FF2B5EF4-FFF2-40B4-BE49-F238E27FC236}">
                <a16:creationId xmlns:a16="http://schemas.microsoft.com/office/drawing/2014/main" id="{31891A95-E8A7-4234-B137-E6F2CD43F10E}"/>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224346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err="1"/>
              <a:t>Personalentwicklung</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Konstruktiver Umgang mit Gesundheitsrisiken für </a:t>
            </a:r>
            <a:r>
              <a:rPr lang="de-AT" dirty="0" err="1"/>
              <a:t>LehrerInnen</a:t>
            </a:r>
            <a:endParaRPr lang="de-AT" dirty="0"/>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23</a:t>
            </a:fld>
            <a:endParaRPr lang="de-AT" dirty="0"/>
          </a:p>
        </p:txBody>
      </p:sp>
    </p:spTree>
    <p:extLst>
      <p:ext uri="{BB962C8B-B14F-4D97-AF65-F5344CB8AC3E}">
        <p14:creationId xmlns:p14="http://schemas.microsoft.com/office/powerpoint/2010/main" val="269001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p:txBody>
          <a:bodyPr/>
          <a:lstStyle/>
          <a:p>
            <a:r>
              <a:rPr lang="de-AT" dirty="0"/>
              <a:t>Personalentwicklung</a:t>
            </a:r>
          </a:p>
        </p:txBody>
      </p:sp>
      <p:sp>
        <p:nvSpPr>
          <p:cNvPr id="7" name="Inhaltsplatzhalter 6">
            <a:extLst>
              <a:ext uri="{FF2B5EF4-FFF2-40B4-BE49-F238E27FC236}">
                <a16:creationId xmlns:a16="http://schemas.microsoft.com/office/drawing/2014/main" id="{86D0FC3C-41CA-4ED8-8F25-8C36A6DE63C2}"/>
              </a:ext>
            </a:extLst>
          </p:cNvPr>
          <p:cNvSpPr>
            <a:spLocks noGrp="1"/>
          </p:cNvSpPr>
          <p:nvPr>
            <p:ph idx="1"/>
          </p:nvPr>
        </p:nvSpPr>
        <p:spPr/>
        <p:txBody>
          <a:bodyPr>
            <a:normAutofit fontScale="85000" lnSpcReduction="20000"/>
          </a:bodyPr>
          <a:lstStyle/>
          <a:p>
            <a:r>
              <a:rPr lang="de-AT" dirty="0" err="1"/>
              <a:t>Veränderungen</a:t>
            </a:r>
            <a:r>
              <a:rPr lang="de-AT" dirty="0"/>
              <a:t> fallen nicht immer leicht. In Organisationen – und die Schule ist eine Organisation - </a:t>
            </a:r>
            <a:r>
              <a:rPr lang="de-AT" dirty="0" err="1"/>
              <a:t>können</a:t>
            </a:r>
            <a:r>
              <a:rPr lang="de-AT" dirty="0"/>
              <a:t> mitunter auch große </a:t>
            </a:r>
            <a:r>
              <a:rPr lang="de-AT" dirty="0" err="1"/>
              <a:t>Widerstände</a:t>
            </a:r>
            <a:r>
              <a:rPr lang="de-AT" dirty="0"/>
              <a:t> seitens einiger </a:t>
            </a:r>
            <a:r>
              <a:rPr lang="de-AT" dirty="0" err="1"/>
              <a:t>MitarbeiterInnen</a:t>
            </a:r>
            <a:r>
              <a:rPr lang="de-AT" dirty="0"/>
              <a:t> (</a:t>
            </a:r>
            <a:r>
              <a:rPr lang="de-AT" dirty="0" err="1"/>
              <a:t>LehrerInnen</a:t>
            </a:r>
            <a:r>
              <a:rPr lang="de-AT" dirty="0"/>
              <a:t>) aufgebaut werden, die einen </a:t>
            </a:r>
            <a:r>
              <a:rPr lang="de-AT" dirty="0" err="1"/>
              <a:t>Veränderungsprozess</a:t>
            </a:r>
            <a:r>
              <a:rPr lang="de-AT" dirty="0"/>
              <a:t>, einen Change-Management-Prozess, erheblich erschweren </a:t>
            </a:r>
            <a:r>
              <a:rPr lang="de-AT" dirty="0" err="1"/>
              <a:t>können</a:t>
            </a:r>
            <a:r>
              <a:rPr lang="de-AT" dirty="0"/>
              <a:t>. Um Veränderungen möglich zu machen, ist die Fähigkeit mit Stress umzugehen notwendig, was wiederrum auch die Gelegenheit eröffnet, einen gesünderen Arbeitsstil zu entwickeln.</a:t>
            </a:r>
          </a:p>
          <a:p>
            <a:endParaRPr lang="en-US" dirty="0"/>
          </a:p>
          <a:p>
            <a:r>
              <a:rPr lang="en-US" dirty="0"/>
              <a:t>Bei</a:t>
            </a:r>
            <a:r>
              <a:rPr lang="de-AT" dirty="0"/>
              <a:t> unseren Interviews haben uns SchulleiterInnen immer wieder ein Modell vorgestellt, das sie zum Einstieg in </a:t>
            </a:r>
            <a:r>
              <a:rPr lang="de-AT" dirty="0" err="1"/>
              <a:t>MitarbeiterInnengespräche</a:t>
            </a:r>
            <a:r>
              <a:rPr lang="de-AT" dirty="0"/>
              <a:t> und bei Konferenzen gerne benutzen: </a:t>
            </a:r>
          </a:p>
          <a:p>
            <a:pPr marL="0" indent="0">
              <a:buNone/>
            </a:pPr>
            <a:r>
              <a:rPr lang="en-US" i="1" dirty="0">
                <a:solidFill>
                  <a:schemeClr val="accent1">
                    <a:lumMod val="75000"/>
                  </a:schemeClr>
                </a:solidFill>
              </a:rPr>
              <a:t>	</a:t>
            </a:r>
            <a:r>
              <a:rPr lang="en-US" i="1" dirty="0" err="1">
                <a:solidFill>
                  <a:schemeClr val="accent1">
                    <a:lumMod val="75000"/>
                  </a:schemeClr>
                </a:solidFill>
              </a:rPr>
              <a:t>Unterstützung</a:t>
            </a:r>
            <a:r>
              <a:rPr lang="en-US" i="1" dirty="0">
                <a:solidFill>
                  <a:schemeClr val="accent1">
                    <a:lumMod val="75000"/>
                  </a:schemeClr>
                </a:solidFill>
              </a:rPr>
              <a:t> </a:t>
            </a:r>
            <a:r>
              <a:rPr lang="en-US" i="1" dirty="0" err="1">
                <a:solidFill>
                  <a:schemeClr val="accent1">
                    <a:lumMod val="75000"/>
                  </a:schemeClr>
                </a:solidFill>
              </a:rPr>
              <a:t>bei</a:t>
            </a:r>
            <a:r>
              <a:rPr lang="en-US" i="1" dirty="0">
                <a:solidFill>
                  <a:schemeClr val="accent1">
                    <a:lumMod val="75000"/>
                  </a:schemeClr>
                </a:solidFill>
              </a:rPr>
              <a:t> Change-</a:t>
            </a:r>
            <a:r>
              <a:rPr lang="en-US" i="1" dirty="0" err="1">
                <a:solidFill>
                  <a:schemeClr val="accent1">
                    <a:lumMod val="75000"/>
                  </a:schemeClr>
                </a:solidFill>
              </a:rPr>
              <a:t>Prozessen</a:t>
            </a:r>
            <a:r>
              <a:rPr lang="en-US" i="1" dirty="0">
                <a:solidFill>
                  <a:schemeClr val="accent1">
                    <a:lumMod val="75000"/>
                  </a:schemeClr>
                </a:solidFill>
              </a:rPr>
              <a:t> – Das </a:t>
            </a:r>
            <a:r>
              <a:rPr lang="en-US" i="1" dirty="0" err="1">
                <a:solidFill>
                  <a:schemeClr val="accent1">
                    <a:lumMod val="75000"/>
                  </a:schemeClr>
                </a:solidFill>
              </a:rPr>
              <a:t>Komfortzonenmodell</a:t>
            </a:r>
            <a:r>
              <a:rPr lang="en-US" i="1" dirty="0">
                <a:solidFill>
                  <a:schemeClr val="accent1">
                    <a:lumMod val="75000"/>
                  </a:schemeClr>
                </a:solidFill>
              </a:rPr>
              <a:t> </a:t>
            </a:r>
            <a:r>
              <a:rPr lang="en-US" i="1" dirty="0" err="1">
                <a:solidFill>
                  <a:schemeClr val="accent1">
                    <a:lumMod val="75000"/>
                  </a:schemeClr>
                </a:solidFill>
              </a:rPr>
              <a:t>als</a:t>
            </a:r>
            <a:r>
              <a:rPr lang="en-US" i="1" dirty="0">
                <a:solidFill>
                  <a:schemeClr val="accent1">
                    <a:lumMod val="75000"/>
                  </a:schemeClr>
                </a:solidFill>
              </a:rPr>
              <a:t> 	</a:t>
            </a:r>
            <a:r>
              <a:rPr lang="en-US" i="1" dirty="0" err="1">
                <a:solidFill>
                  <a:schemeClr val="accent1">
                    <a:lumMod val="75000"/>
                  </a:schemeClr>
                </a:solidFill>
              </a:rPr>
              <a:t>Methode</a:t>
            </a:r>
            <a:r>
              <a:rPr lang="en-US" i="1" dirty="0">
                <a:solidFill>
                  <a:schemeClr val="accent1">
                    <a:lumMod val="75000"/>
                  </a:schemeClr>
                </a:solidFill>
              </a:rPr>
              <a:t> </a:t>
            </a:r>
            <a:r>
              <a:rPr lang="en-US" i="1" dirty="0" err="1">
                <a:solidFill>
                  <a:schemeClr val="accent1">
                    <a:lumMod val="75000"/>
                  </a:schemeClr>
                </a:solidFill>
              </a:rPr>
              <a:t>bei</a:t>
            </a:r>
            <a:r>
              <a:rPr lang="en-US" i="1" dirty="0">
                <a:solidFill>
                  <a:schemeClr val="accent1">
                    <a:lumMod val="75000"/>
                  </a:schemeClr>
                </a:solidFill>
              </a:rPr>
              <a:t> </a:t>
            </a:r>
            <a:r>
              <a:rPr lang="en-US" i="1" dirty="0" err="1">
                <a:solidFill>
                  <a:schemeClr val="accent1">
                    <a:lumMod val="75000"/>
                  </a:schemeClr>
                </a:solidFill>
              </a:rPr>
              <a:t>Veränderungen</a:t>
            </a:r>
            <a:endParaRPr lang="de-AT" i="1" dirty="0">
              <a:solidFill>
                <a:schemeClr val="accent1">
                  <a:lumMod val="75000"/>
                </a:schemeClr>
              </a:solidFill>
            </a:endParaRPr>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211819"/>
            <a:ext cx="1615621" cy="16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8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a:xfrm>
            <a:off x="838199" y="1096666"/>
            <a:ext cx="10153262" cy="884570"/>
          </a:xfrm>
        </p:spPr>
        <p:txBody>
          <a:bodyPr/>
          <a:lstStyle/>
          <a:p>
            <a:r>
              <a:rPr lang="de-AT" sz="2800" b="1" dirty="0">
                <a:solidFill>
                  <a:srgbClr val="000000"/>
                </a:solidFill>
                <a:latin typeface="Calibri"/>
              </a:rPr>
              <a:t>Die Zonen des Komfortzonenmodells</a:t>
            </a:r>
            <a:br>
              <a:rPr lang="de-AT" sz="2800" b="1" dirty="0">
                <a:solidFill>
                  <a:srgbClr val="000000"/>
                </a:solidFill>
                <a:latin typeface="Calibri"/>
              </a:rPr>
            </a:br>
            <a:r>
              <a:rPr lang="de-AT" sz="2400" dirty="0">
                <a:solidFill>
                  <a:srgbClr val="000000"/>
                </a:solidFill>
                <a:latin typeface="Calibri"/>
              </a:rPr>
              <a:t>Das Komfortzonenmodell unterscheidet im Prozess der Veränderung drei Zonen:</a:t>
            </a:r>
            <a:endParaRPr lang="de-AT" sz="2400" dirty="0"/>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25</a:t>
            </a:fld>
            <a:endParaRPr lang="de-AT" dirty="0"/>
          </a:p>
        </p:txBody>
      </p:sp>
      <p:pic>
        <p:nvPicPr>
          <p:cNvPr id="3" name="Grafik 2">
            <a:extLst>
              <a:ext uri="{FF2B5EF4-FFF2-40B4-BE49-F238E27FC236}">
                <a16:creationId xmlns:a16="http://schemas.microsoft.com/office/drawing/2014/main" id="{F4D59B5C-306E-6248-B53E-42D0BC7B8DF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9802" y="1981236"/>
            <a:ext cx="5492395" cy="4876764"/>
          </a:xfrm>
          <a:prstGeom prst="rect">
            <a:avLst/>
          </a:prstGeom>
        </p:spPr>
      </p:pic>
    </p:spTree>
    <p:extLst>
      <p:ext uri="{BB962C8B-B14F-4D97-AF65-F5344CB8AC3E}">
        <p14:creationId xmlns:p14="http://schemas.microsoft.com/office/powerpoint/2010/main" val="201681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A408C-50F2-40F0-9EDD-88683956B2B1}"/>
              </a:ext>
            </a:extLst>
          </p:cNvPr>
          <p:cNvSpPr>
            <a:spLocks noGrp="1"/>
          </p:cNvSpPr>
          <p:nvPr>
            <p:ph type="title"/>
          </p:nvPr>
        </p:nvSpPr>
        <p:spPr/>
        <p:txBody>
          <a:bodyPr/>
          <a:lstStyle/>
          <a:p>
            <a:r>
              <a:rPr lang="de-AT" dirty="0"/>
              <a:t>Die Komfortzone</a:t>
            </a:r>
          </a:p>
        </p:txBody>
      </p:sp>
      <p:sp>
        <p:nvSpPr>
          <p:cNvPr id="3" name="Inhaltsplatzhalter 2">
            <a:extLst>
              <a:ext uri="{FF2B5EF4-FFF2-40B4-BE49-F238E27FC236}">
                <a16:creationId xmlns:a16="http://schemas.microsoft.com/office/drawing/2014/main" id="{22F885AC-994C-44A8-95B8-CF73A02FFEB2}"/>
              </a:ext>
            </a:extLst>
          </p:cNvPr>
          <p:cNvSpPr>
            <a:spLocks noGrp="1"/>
          </p:cNvSpPr>
          <p:nvPr>
            <p:ph idx="1"/>
          </p:nvPr>
        </p:nvSpPr>
        <p:spPr/>
        <p:txBody>
          <a:bodyPr>
            <a:normAutofit/>
          </a:bodyPr>
          <a:lstStyle/>
          <a:p>
            <a:pPr marL="0" indent="0">
              <a:buNone/>
            </a:pPr>
            <a:r>
              <a:rPr lang="de-AT" dirty="0"/>
              <a:t>Jeder Mensch hat seinen Komfortbereich, in dem er sich wohlfühlt und seine Aufgaben selbstsicher und routiniert erfüllen kann, da er sich seiner Starken und Fähigkeiten bewusst ist. Außerhalb dieser Komfortzone beginnt das Unbekannte; das neue Aufgabengebiet liegt jenseits der bisher vertrauten Grenzen. Deshalb löst das Verlassen des Komfortbereichs meistens ein Gefühl des Unbehagens aus; Ihre </a:t>
            </a:r>
            <a:r>
              <a:rPr lang="de-AT" dirty="0" err="1"/>
              <a:t>MitarbeiterInnen</a:t>
            </a:r>
            <a:r>
              <a:rPr lang="de-AT" dirty="0"/>
              <a:t> müssen sich überwinden – und viele von ihnen kämpfen dabei mit Zweifeln oder </a:t>
            </a:r>
            <a:r>
              <a:rPr lang="de-AT" dirty="0" err="1"/>
              <a:t>Versagensängsten</a:t>
            </a:r>
            <a:r>
              <a:rPr lang="de-AT" dirty="0"/>
              <a:t>.</a:t>
            </a:r>
          </a:p>
        </p:txBody>
      </p:sp>
      <p:sp>
        <p:nvSpPr>
          <p:cNvPr id="4" name="Fußzeilenplatzhalter 3">
            <a:extLst>
              <a:ext uri="{FF2B5EF4-FFF2-40B4-BE49-F238E27FC236}">
                <a16:creationId xmlns:a16="http://schemas.microsoft.com/office/drawing/2014/main" id="{BAA6E124-F032-49BC-8844-D98B25133E9E}"/>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AD7C1FF5-03C7-4C82-9E00-8F995B6D3198}"/>
              </a:ext>
            </a:extLst>
          </p:cNvPr>
          <p:cNvSpPr>
            <a:spLocks noGrp="1"/>
          </p:cNvSpPr>
          <p:nvPr>
            <p:ph type="sldNum" sz="quarter" idx="12"/>
          </p:nvPr>
        </p:nvSpPr>
        <p:spPr/>
        <p:txBody>
          <a:bodyPr/>
          <a:lstStyle/>
          <a:p>
            <a:fld id="{8B44F962-17F4-4193-8DD0-20201EFDB343}" type="slidenum">
              <a:rPr lang="de-AT" smtClean="0"/>
              <a:pPr/>
              <a:t>26</a:t>
            </a:fld>
            <a:endParaRPr lang="de-AT" dirty="0"/>
          </a:p>
        </p:txBody>
      </p:sp>
    </p:spTree>
    <p:extLst>
      <p:ext uri="{BB962C8B-B14F-4D97-AF65-F5344CB8AC3E}">
        <p14:creationId xmlns:p14="http://schemas.microsoft.com/office/powerpoint/2010/main" val="28746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p:txBody>
          <a:bodyPr/>
          <a:lstStyle/>
          <a:p>
            <a:r>
              <a:rPr lang="de-AT" dirty="0"/>
              <a:t>Die </a:t>
            </a:r>
            <a:r>
              <a:rPr lang="de-AT" dirty="0" err="1"/>
              <a:t>Lernzone</a:t>
            </a:r>
            <a:endParaRPr lang="de-AT" dirty="0"/>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27</a:t>
            </a:fld>
            <a:endParaRPr lang="de-AT" dirty="0"/>
          </a:p>
        </p:txBody>
      </p:sp>
      <p:sp>
        <p:nvSpPr>
          <p:cNvPr id="7" name="Inhaltsplatzhalter 2">
            <a:extLst>
              <a:ext uri="{FF2B5EF4-FFF2-40B4-BE49-F238E27FC236}">
                <a16:creationId xmlns:a16="http://schemas.microsoft.com/office/drawing/2014/main" id="{F0A18392-73CB-8C47-8EF7-13BE65A2C690}"/>
              </a:ext>
            </a:extLst>
          </p:cNvPr>
          <p:cNvSpPr>
            <a:spLocks noGrp="1"/>
          </p:cNvSpPr>
          <p:nvPr>
            <p:ph idx="1"/>
          </p:nvPr>
        </p:nvSpPr>
        <p:spPr>
          <a:xfrm>
            <a:off x="838200" y="2053247"/>
            <a:ext cx="10515600" cy="4123715"/>
          </a:xfrm>
        </p:spPr>
        <p:txBody>
          <a:bodyPr>
            <a:normAutofit/>
          </a:bodyPr>
          <a:lstStyle/>
          <a:p>
            <a:pPr marL="0" indent="0">
              <a:buNone/>
            </a:pPr>
            <a:r>
              <a:rPr lang="de-AT" dirty="0"/>
              <a:t>In diesem Grenzgebiet, zwischen Komfortzone und neuen Herausforderungen, beginnt die </a:t>
            </a:r>
            <a:r>
              <a:rPr lang="de-AT" dirty="0" err="1"/>
              <a:t>Lernzone</a:t>
            </a:r>
            <a:r>
              <a:rPr lang="de-AT" dirty="0"/>
              <a:t>: Hier liegt die Chance, zu wachsen, zu lernen und neue Erfahrungen zu machen. Sind diese Erfahrungen positiv und Ihre </a:t>
            </a:r>
            <a:r>
              <a:rPr lang="de-AT" dirty="0" err="1"/>
              <a:t>MitarbeiterInnen</a:t>
            </a:r>
            <a:r>
              <a:rPr lang="de-AT" dirty="0"/>
              <a:t> meistern die Herausforderung, so wächst ihr Komfortbereich. Dringen sie aber zu weit vor oder ist das Tempo zu schnell, steigt das Risiko zu scheitern.</a:t>
            </a:r>
          </a:p>
        </p:txBody>
      </p:sp>
    </p:spTree>
    <p:extLst>
      <p:ext uri="{BB962C8B-B14F-4D97-AF65-F5344CB8AC3E}">
        <p14:creationId xmlns:p14="http://schemas.microsoft.com/office/powerpoint/2010/main" val="215949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F04AA3-FA16-4F28-B83A-23C9754EA1F8}"/>
              </a:ext>
            </a:extLst>
          </p:cNvPr>
          <p:cNvSpPr>
            <a:spLocks noGrp="1"/>
          </p:cNvSpPr>
          <p:nvPr>
            <p:ph idx="1"/>
          </p:nvPr>
        </p:nvSpPr>
        <p:spPr/>
        <p:txBody>
          <a:bodyPr>
            <a:normAutofit/>
          </a:bodyPr>
          <a:lstStyle/>
          <a:p>
            <a:pPr marL="0" indent="0">
              <a:buNone/>
            </a:pPr>
            <a:r>
              <a:rPr lang="de-AT" dirty="0"/>
              <a:t>In der Panikzone liegt alles, was nicht zu bewältigen ist, was nicht mehr richtig zu kontrollieren ist. Risiko und Gefahr werden übermächtig, es kann kein Lernen mehr stattfinden. Wenn in diesem Bereich tatsächliches Versagen erfahren wird, ziehen sich </a:t>
            </a:r>
            <a:r>
              <a:rPr lang="de-AT" dirty="0" err="1"/>
              <a:t>MitarbeiterInnen</a:t>
            </a:r>
            <a:r>
              <a:rPr lang="de-AT" dirty="0"/>
              <a:t> meist wieder in ihren Komfortbereich zurück und verstärken dessen Grenzen sogar noch. Es wird dann immer schwieriger, </a:t>
            </a:r>
            <a:r>
              <a:rPr lang="de-AT" dirty="0" err="1"/>
              <a:t>MitarbeiterInnen</a:t>
            </a:r>
            <a:r>
              <a:rPr lang="de-AT" dirty="0"/>
              <a:t> zu einem neuen Anlauf zu bewegen. </a:t>
            </a:r>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a:t>Personalentwicklung</a:t>
            </a:r>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28</a:t>
            </a:fld>
            <a:endParaRPr lang="de-AT"/>
          </a:p>
        </p:txBody>
      </p:sp>
      <p:sp>
        <p:nvSpPr>
          <p:cNvPr id="6" name="Titolo 5"/>
          <p:cNvSpPr>
            <a:spLocks noGrp="1"/>
          </p:cNvSpPr>
          <p:nvPr>
            <p:ph type="title"/>
          </p:nvPr>
        </p:nvSpPr>
        <p:spPr/>
        <p:txBody>
          <a:bodyPr/>
          <a:lstStyle/>
          <a:p>
            <a:r>
              <a:rPr lang="de-AT"/>
              <a:t>Die Panikzone</a:t>
            </a:r>
          </a:p>
        </p:txBody>
      </p:sp>
    </p:spTree>
    <p:extLst>
      <p:ext uri="{BB962C8B-B14F-4D97-AF65-F5344CB8AC3E}">
        <p14:creationId xmlns:p14="http://schemas.microsoft.com/office/powerpoint/2010/main" val="42284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err="1"/>
              <a:t>Wege</a:t>
            </a:r>
            <a:r>
              <a:rPr lang="en-US" b="1" i="1" dirty="0"/>
              <a:t> </a:t>
            </a:r>
            <a:r>
              <a:rPr lang="en-US" b="1" i="1" dirty="0" err="1"/>
              <a:t>aus</a:t>
            </a:r>
            <a:r>
              <a:rPr lang="en-US" b="1" i="1" dirty="0"/>
              <a:t> der </a:t>
            </a:r>
            <a:r>
              <a:rPr lang="en-US" b="1" i="1" dirty="0" err="1"/>
              <a:t>Komfortzone</a:t>
            </a: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29</a:t>
            </a:fld>
            <a:endParaRPr lang="de-AT" dirty="0"/>
          </a:p>
        </p:txBody>
      </p:sp>
      <p:pic>
        <p:nvPicPr>
          <p:cNvPr id="7" name="Immagine 6">
            <a:extLst>
              <a:ext uri="{FF2B5EF4-FFF2-40B4-BE49-F238E27FC236}">
                <a16:creationId xmlns:a16="http://schemas.microsoft.com/office/drawing/2014/main" id="{7EF264A8-3B07-A841-9553-C33697602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865" y="1987427"/>
            <a:ext cx="8464271" cy="3627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45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Leadership für </a:t>
            </a:r>
            <a:r>
              <a:rPr lang="de-AT" dirty="0" err="1"/>
              <a:t>LehrerInnen</a:t>
            </a:r>
            <a:r>
              <a:rPr lang="de-AT" dirty="0"/>
              <a:t> und </a:t>
            </a:r>
            <a:r>
              <a:rPr lang="de-AT" dirty="0" err="1"/>
              <a:t>DirektorInnen</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Wieso Leadership? Um Lernbarrieren zu überkommen!</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err="1"/>
              <a:t>Gemeinsam</a:t>
            </a:r>
            <a:r>
              <a:rPr lang="en-US" b="1" i="1" dirty="0"/>
              <a:t> </a:t>
            </a:r>
            <a:r>
              <a:rPr lang="en-US" b="1" i="1" dirty="0" err="1"/>
              <a:t>geht</a:t>
            </a:r>
            <a:r>
              <a:rPr lang="en-US" b="1" i="1" dirty="0"/>
              <a:t> </a:t>
            </a:r>
            <a:r>
              <a:rPr lang="en-US" b="1" i="1" dirty="0" err="1"/>
              <a:t>es</a:t>
            </a:r>
            <a:r>
              <a:rPr lang="en-US" b="1" i="1" dirty="0"/>
              <a:t> </a:t>
            </a:r>
            <a:r>
              <a:rPr lang="en-US" b="1" i="1" dirty="0" err="1"/>
              <a:t>besser</a:t>
            </a:r>
            <a:r>
              <a:rPr lang="en-US" b="1" i="1" dirty="0"/>
              <a:t>: </a:t>
            </a:r>
            <a:r>
              <a:rPr lang="en-US" b="1" i="1" dirty="0" err="1"/>
              <a:t>Begleitung</a:t>
            </a:r>
            <a:r>
              <a:rPr lang="en-US" b="1" i="1" dirty="0"/>
              <a:t> </a:t>
            </a:r>
            <a:r>
              <a:rPr lang="en-US" b="1" i="1" dirty="0" err="1"/>
              <a:t>durch</a:t>
            </a:r>
            <a:r>
              <a:rPr lang="en-US" b="1" i="1" dirty="0"/>
              <a:t> die </a:t>
            </a:r>
            <a:r>
              <a:rPr lang="en-US" b="1" i="1" dirty="0" err="1"/>
              <a:t>Lernzone</a:t>
            </a: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30</a:t>
            </a:fld>
            <a:endParaRPr lang="de-AT" dirty="0"/>
          </a:p>
        </p:txBody>
      </p:sp>
      <p:pic>
        <p:nvPicPr>
          <p:cNvPr id="7" name="Immagine 6">
            <a:extLst>
              <a:ext uri="{FF2B5EF4-FFF2-40B4-BE49-F238E27FC236}">
                <a16:creationId xmlns:a16="http://schemas.microsoft.com/office/drawing/2014/main" id="{AD8D3D1B-C3F2-8D41-8B5B-C2E4A52E8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109" y="2220686"/>
            <a:ext cx="8391783" cy="3527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a:t>Don´t panic! </a:t>
            </a:r>
            <a:r>
              <a:rPr lang="en-US" b="1" i="1" dirty="0" err="1"/>
              <a:t>Erste</a:t>
            </a:r>
            <a:r>
              <a:rPr lang="en-US" b="1" i="1" dirty="0"/>
              <a:t> </a:t>
            </a:r>
            <a:r>
              <a:rPr lang="en-US" b="1" i="1" dirty="0" err="1"/>
              <a:t>Hilfe</a:t>
            </a:r>
            <a:r>
              <a:rPr lang="en-US" b="1" i="1" dirty="0"/>
              <a:t> in der </a:t>
            </a:r>
            <a:r>
              <a:rPr lang="en-US" b="1" i="1" dirty="0" err="1"/>
              <a:t>Panikzone</a:t>
            </a:r>
            <a:br>
              <a:rPr lang="en-US" b="1" i="1" dirty="0"/>
            </a:b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31</a:t>
            </a:fld>
            <a:endParaRPr lang="de-AT" dirty="0"/>
          </a:p>
        </p:txBody>
      </p:sp>
      <p:pic>
        <p:nvPicPr>
          <p:cNvPr id="7" name="Immagine 6">
            <a:extLst>
              <a:ext uri="{FF2B5EF4-FFF2-40B4-BE49-F238E27FC236}">
                <a16:creationId xmlns:a16="http://schemas.microsoft.com/office/drawing/2014/main" id="{6C7CCCE4-5AEE-B34A-94ED-341358BF4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444" y="2512409"/>
            <a:ext cx="9653113" cy="1982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678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D9C6-095D-4984-854E-723B5AF4CB0C}"/>
              </a:ext>
            </a:extLst>
          </p:cNvPr>
          <p:cNvSpPr>
            <a:spLocks noGrp="1"/>
          </p:cNvSpPr>
          <p:nvPr>
            <p:ph type="title"/>
          </p:nvPr>
        </p:nvSpPr>
        <p:spPr/>
        <p:txBody>
          <a:bodyPr/>
          <a:lstStyle/>
          <a:p>
            <a:r>
              <a:rPr lang="de-AT" dirty="0"/>
              <a:t>Burnout: Gefährdete </a:t>
            </a:r>
            <a:r>
              <a:rPr lang="de-AT" dirty="0" err="1"/>
              <a:t>LehrerInnen</a:t>
            </a:r>
            <a:r>
              <a:rPr lang="de-AT" dirty="0"/>
              <a:t> leiten und ermächtigen</a:t>
            </a:r>
          </a:p>
        </p:txBody>
      </p:sp>
      <p:sp>
        <p:nvSpPr>
          <p:cNvPr id="3" name="Inhaltsplatzhalter 2">
            <a:extLst>
              <a:ext uri="{FF2B5EF4-FFF2-40B4-BE49-F238E27FC236}">
                <a16:creationId xmlns:a16="http://schemas.microsoft.com/office/drawing/2014/main" id="{682B15B4-46BD-4703-BA47-871478DD9D9B}"/>
              </a:ext>
            </a:extLst>
          </p:cNvPr>
          <p:cNvSpPr>
            <a:spLocks noGrp="1"/>
          </p:cNvSpPr>
          <p:nvPr>
            <p:ph idx="1"/>
          </p:nvPr>
        </p:nvSpPr>
        <p:spPr>
          <a:xfrm>
            <a:off x="838200" y="2300288"/>
            <a:ext cx="10515600" cy="3876674"/>
          </a:xfrm>
        </p:spPr>
        <p:txBody>
          <a:bodyPr>
            <a:normAutofit lnSpcReduction="10000"/>
          </a:bodyPr>
          <a:lstStyle/>
          <a:p>
            <a:r>
              <a:rPr lang="de-AT" sz="2400" dirty="0"/>
              <a:t>Burnout entwickelt sich, verursacht durch fortlaufende physische, emotionale und mentale Verausgabung, schleichend </a:t>
            </a:r>
            <a:r>
              <a:rPr lang="de-AT" sz="2400" dirty="0" err="1"/>
              <a:t>über</a:t>
            </a:r>
            <a:r>
              <a:rPr lang="de-AT" sz="2400" dirty="0"/>
              <a:t> Monate und Jahre hinweg und endet mit dem </a:t>
            </a:r>
            <a:r>
              <a:rPr lang="de-AT" sz="2400" dirty="0" err="1"/>
              <a:t>körperlichen</a:t>
            </a:r>
            <a:r>
              <a:rPr lang="de-AT" sz="2400" dirty="0"/>
              <a:t>, mentalen, psychischen und sozialen Zusammenbruch der Betroffenen.</a:t>
            </a:r>
          </a:p>
          <a:p>
            <a:r>
              <a:rPr lang="de-AT" sz="2400" dirty="0"/>
              <a:t>Wesentliche Symptome von Burnout sind </a:t>
            </a:r>
            <a:r>
              <a:rPr lang="de-AT" sz="2400" dirty="0" err="1"/>
              <a:t>körperliche</a:t>
            </a:r>
            <a:r>
              <a:rPr lang="de-AT" sz="2400" dirty="0"/>
              <a:t> und emotionale </a:t>
            </a:r>
            <a:r>
              <a:rPr lang="de-AT" sz="2400" dirty="0" err="1"/>
              <a:t>Erschöpfung</a:t>
            </a:r>
            <a:r>
              <a:rPr lang="de-AT" sz="2400" dirty="0"/>
              <a:t>, anhaltende physische und psychische Leistungs- und </a:t>
            </a:r>
            <a:r>
              <a:rPr lang="de-AT" sz="2400" dirty="0" err="1"/>
              <a:t>Antriebsschwäche</a:t>
            </a:r>
            <a:r>
              <a:rPr lang="de-AT" sz="2400" dirty="0"/>
              <a:t> sowie die zunehmende </a:t>
            </a:r>
            <a:r>
              <a:rPr lang="de-AT" sz="2400" dirty="0" err="1"/>
              <a:t>Unfähigkeit</a:t>
            </a:r>
            <a:r>
              <a:rPr lang="de-AT" sz="2400" dirty="0"/>
              <a:t>, sich zu erholen. In einigen </a:t>
            </a:r>
            <a:r>
              <a:rPr lang="de-AT" sz="2400" dirty="0" err="1"/>
              <a:t>Fällen</a:t>
            </a:r>
            <a:r>
              <a:rPr lang="de-AT" sz="2400" dirty="0"/>
              <a:t> folgen auf Phasen der Besserung und Erholung weitere Phasen der zunehmenden Verschlechterung. Brisant ist, dass Burnout in vielen </a:t>
            </a:r>
            <a:r>
              <a:rPr lang="de-AT" sz="2400" dirty="0" err="1"/>
              <a:t>Fällen</a:t>
            </a:r>
            <a:r>
              <a:rPr lang="de-AT" sz="2400" dirty="0"/>
              <a:t> nicht rechtzeitig erkannt wird, weil der </a:t>
            </a:r>
            <a:r>
              <a:rPr lang="de-AT" sz="2400" dirty="0" err="1"/>
              <a:t>Übergang</a:t>
            </a:r>
            <a:r>
              <a:rPr lang="de-AT" sz="2400" dirty="0"/>
              <a:t> von normaler </a:t>
            </a:r>
            <a:r>
              <a:rPr lang="de-AT" sz="2400" dirty="0" err="1"/>
              <a:t>Erschöpfung</a:t>
            </a:r>
            <a:r>
              <a:rPr lang="de-AT" sz="2400" dirty="0"/>
              <a:t> zu den ersten Stadien des Burnouts oft nicht realisiert - und als normale Entwicklung akzeptiert wird.</a:t>
            </a:r>
          </a:p>
        </p:txBody>
      </p:sp>
      <p:sp>
        <p:nvSpPr>
          <p:cNvPr id="4" name="Fußzeilenplatzhalter 3">
            <a:extLst>
              <a:ext uri="{FF2B5EF4-FFF2-40B4-BE49-F238E27FC236}">
                <a16:creationId xmlns:a16="http://schemas.microsoft.com/office/drawing/2014/main" id="{3DE7F4CD-BD49-427B-9286-E796053329DF}"/>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0E6E0AA9-3DBF-4F3E-AAF9-A67DAA783148}"/>
              </a:ext>
            </a:extLst>
          </p:cNvPr>
          <p:cNvSpPr>
            <a:spLocks noGrp="1"/>
          </p:cNvSpPr>
          <p:nvPr>
            <p:ph type="sldNum" sz="quarter" idx="12"/>
          </p:nvPr>
        </p:nvSpPr>
        <p:spPr/>
        <p:txBody>
          <a:bodyPr/>
          <a:lstStyle/>
          <a:p>
            <a:fld id="{8B44F962-17F4-4193-8DD0-20201EFDB343}" type="slidenum">
              <a:rPr lang="de-AT" smtClean="0"/>
              <a:pPr/>
              <a:t>32</a:t>
            </a:fld>
            <a:endParaRPr lang="de-AT" dirty="0"/>
          </a:p>
        </p:txBody>
      </p:sp>
    </p:spTree>
    <p:extLst>
      <p:ext uri="{BB962C8B-B14F-4D97-AF65-F5344CB8AC3E}">
        <p14:creationId xmlns:p14="http://schemas.microsoft.com/office/powerpoint/2010/main" val="3844335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6DD6F08-FB8B-4467-A8AE-CBFEF40CA013}"/>
              </a:ext>
            </a:extLst>
          </p:cNvPr>
          <p:cNvSpPr>
            <a:spLocks noGrp="1"/>
          </p:cNvSpPr>
          <p:nvPr>
            <p:ph type="ftr" sz="quarter" idx="11"/>
          </p:nvPr>
        </p:nvSpPr>
        <p:spPr/>
        <p:txBody>
          <a:bodyPr/>
          <a:lstStyle/>
          <a:p>
            <a:r>
              <a:rPr lang="de-AT" dirty="0"/>
              <a:t>Personalentwicklung</a:t>
            </a:r>
          </a:p>
        </p:txBody>
      </p:sp>
      <p:sp>
        <p:nvSpPr>
          <p:cNvPr id="5" name="Foliennummernplatzhalter 4">
            <a:extLst>
              <a:ext uri="{FF2B5EF4-FFF2-40B4-BE49-F238E27FC236}">
                <a16:creationId xmlns:a16="http://schemas.microsoft.com/office/drawing/2014/main" id="{3895634F-FFF5-4C05-925B-D954D1805C1D}"/>
              </a:ext>
            </a:extLst>
          </p:cNvPr>
          <p:cNvSpPr>
            <a:spLocks noGrp="1"/>
          </p:cNvSpPr>
          <p:nvPr>
            <p:ph type="sldNum" sz="quarter" idx="12"/>
          </p:nvPr>
        </p:nvSpPr>
        <p:spPr/>
        <p:txBody>
          <a:bodyPr/>
          <a:lstStyle/>
          <a:p>
            <a:fld id="{8B44F962-17F4-4193-8DD0-20201EFDB343}" type="slidenum">
              <a:rPr lang="de-AT" smtClean="0"/>
              <a:pPr/>
              <a:t>33</a:t>
            </a:fld>
            <a:endParaRPr lang="de-AT" dirty="0"/>
          </a:p>
        </p:txBody>
      </p:sp>
      <p:sp>
        <p:nvSpPr>
          <p:cNvPr id="6" name="Titel 5">
            <a:extLst>
              <a:ext uri="{FF2B5EF4-FFF2-40B4-BE49-F238E27FC236}">
                <a16:creationId xmlns:a16="http://schemas.microsoft.com/office/drawing/2014/main" id="{DA856F25-6A2B-4E5C-830C-D322F1BAEF55}"/>
              </a:ext>
            </a:extLst>
          </p:cNvPr>
          <p:cNvSpPr>
            <a:spLocks noGrp="1"/>
          </p:cNvSpPr>
          <p:nvPr>
            <p:ph type="title"/>
          </p:nvPr>
        </p:nvSpPr>
        <p:spPr/>
        <p:txBody>
          <a:bodyPr/>
          <a:lstStyle/>
          <a:p>
            <a:r>
              <a:rPr lang="de-AT" dirty="0"/>
              <a:t>Erneuter Rückblick auf Tätigkeiten von Führungskräften</a:t>
            </a:r>
            <a:br>
              <a:rPr lang="de-AT" dirty="0">
                <a:highlight>
                  <a:srgbClr val="FFFF00"/>
                </a:highlight>
              </a:rPr>
            </a:br>
            <a:endParaRPr lang="de-AT" dirty="0">
              <a:highlight>
                <a:srgbClr val="FFFF00"/>
              </a:highlight>
            </a:endParaRPr>
          </a:p>
        </p:txBody>
      </p:sp>
      <p:sp>
        <p:nvSpPr>
          <p:cNvPr id="2" name="Segnaposto contenuto 1"/>
          <p:cNvSpPr>
            <a:spLocks noGrp="1"/>
          </p:cNvSpPr>
          <p:nvPr>
            <p:ph sz="half" idx="2"/>
          </p:nvPr>
        </p:nvSpPr>
        <p:spPr>
          <a:xfrm>
            <a:off x="839787" y="1787979"/>
            <a:ext cx="9304337" cy="4401684"/>
          </a:xfrm>
        </p:spPr>
        <p:txBody>
          <a:bodyPr>
            <a:normAutofit fontScale="92500" lnSpcReduction="20000"/>
          </a:bodyPr>
          <a:lstStyle/>
          <a:p>
            <a:r>
              <a:rPr lang="de-AT" sz="2000" b="1" dirty="0"/>
              <a:t>Positive Beziehungen </a:t>
            </a:r>
            <a:r>
              <a:rPr lang="de-AT" sz="2000" dirty="0"/>
              <a:t>(z. Bsp. Förderung von unterstützenden und beständigen Beziehungen mit Erwachsenen und Peers; Diversifizierung der Lehransätze durch Einbeziehung verschiedener Lerntypen)</a:t>
            </a:r>
          </a:p>
          <a:p>
            <a:r>
              <a:rPr lang="de-AT" sz="2000" b="1" dirty="0"/>
              <a:t>Setzen von klaren, beständigen und angemessenen Grenzen </a:t>
            </a:r>
            <a:r>
              <a:rPr lang="de-AT" sz="2000" dirty="0"/>
              <a:t>(z. Bsp. Mitteilen von Erwartungen gegenüber Personal, SchülerInnen und Eltern; Basieren von Regeln und Grundsätzen auf wissenschaftliche Erkenntnisse, gesammelte Informationen und Best Practices)</a:t>
            </a:r>
          </a:p>
          <a:p>
            <a:r>
              <a:rPr lang="de-AT" sz="2000" b="1" dirty="0"/>
              <a:t>Vermittlung von Lebenskompetenzen </a:t>
            </a:r>
            <a:r>
              <a:rPr lang="de-AT" sz="2000" dirty="0"/>
              <a:t>(z. Bsp. Integration von Lebenskompetenzen in täglichen Schulaktivitäten; Befragen des </a:t>
            </a:r>
            <a:r>
              <a:rPr lang="de-AT" sz="2000" dirty="0" err="1"/>
              <a:t>LehrerInnen</a:t>
            </a:r>
            <a:r>
              <a:rPr lang="de-AT" sz="2000" dirty="0"/>
              <a:t>-Kollegiums über den persönlichen Eindruck, welche professionellen Veränderungen benötigt werden)</a:t>
            </a:r>
          </a:p>
          <a:p>
            <a:r>
              <a:rPr lang="de-AT" sz="2000" b="1" dirty="0"/>
              <a:t>Unterstützen und Fördern </a:t>
            </a:r>
            <a:r>
              <a:rPr lang="de-AT" sz="2000" dirty="0"/>
              <a:t>(z. Bsp. Geben von regelmäßigen, zielgerichteten und unterstützenden Feedback)</a:t>
            </a:r>
            <a:endParaRPr lang="de-AT" sz="2000" dirty="0">
              <a:highlight>
                <a:srgbClr val="FFFF00"/>
              </a:highlight>
            </a:endParaRPr>
          </a:p>
          <a:p>
            <a:r>
              <a:rPr lang="de-AT" sz="2000" b="1" dirty="0"/>
              <a:t>Festlegung und Kommunikation von Absichten und Erwartungen </a:t>
            </a:r>
            <a:r>
              <a:rPr lang="de-AT" sz="2000" dirty="0"/>
              <a:t>(z. Bsp. Aussenden von „Can-Do“-Botschaften; Erzählen über Rollenvorbilder)</a:t>
            </a:r>
          </a:p>
          <a:p>
            <a:r>
              <a:rPr lang="de-AT" sz="2000" b="1" dirty="0"/>
              <a:t>Schaffung von Möglichkeiten zur Partizipation </a:t>
            </a:r>
            <a:r>
              <a:rPr lang="de-AT" sz="2000" dirty="0"/>
              <a:t>(z. Bsp. Förderung von Planung und Unterricht im Team; Förderung der Teilnahme von SchülerInnen an der Leitung der Schule.)</a:t>
            </a:r>
          </a:p>
        </p:txBody>
      </p:sp>
    </p:spTree>
    <p:extLst>
      <p:ext uri="{BB962C8B-B14F-4D97-AF65-F5344CB8AC3E}">
        <p14:creationId xmlns:p14="http://schemas.microsoft.com/office/powerpoint/2010/main" val="20018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a:t>Kennlernen verschiedener Best-Performers-Methoden</a:t>
            </a:r>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p:txBody>
          <a:bodyPr>
            <a:normAutofit lnSpcReduction="10000"/>
          </a:bodyPr>
          <a:lstStyle/>
          <a:p>
            <a:pPr marL="0" indent="0">
              <a:buNone/>
            </a:pPr>
            <a:r>
              <a:rPr lang="de-AT" dirty="0"/>
              <a:t>Machen Sie sich vertraut mit den Methoden in der Best-Performers-Methodendatenbank! Das </a:t>
            </a:r>
            <a:r>
              <a:rPr lang="de-AT" i="1" dirty="0"/>
              <a:t>Handbuch für Schulen</a:t>
            </a:r>
            <a:r>
              <a:rPr lang="de-AT" dirty="0"/>
              <a:t> kann ihnen hierbei zusätzlich behilflich sein.</a:t>
            </a:r>
          </a:p>
          <a:p>
            <a:pPr marL="0" indent="0">
              <a:buNone/>
            </a:pPr>
            <a:r>
              <a:rPr lang="de-AT" dirty="0"/>
              <a:t>Suchen Sie eine Methode stellvertretend für jede Dimension des Führungsverhalten heraus (positive Beziehungen; Setzen von klaren, beständigen und angemessenen Grenzen; Vermittlung von Lebenskompetenzen; Unterstützen und Fördern; Schaffung von Möglichkeiten zur Partizipation).</a:t>
            </a:r>
          </a:p>
          <a:p>
            <a:pPr marL="0" indent="0">
              <a:buNone/>
            </a:pPr>
            <a:endParaRPr lang="en-US" dirty="0"/>
          </a:p>
          <a:p>
            <a:pPr marL="0" indent="0">
              <a:buNone/>
            </a:pPr>
            <a:r>
              <a:rPr lang="en-US" dirty="0" err="1"/>
              <a:t>Notieren</a:t>
            </a:r>
            <a:r>
              <a:rPr lang="en-US" dirty="0"/>
              <a:t> Sie </a:t>
            </a:r>
            <a:r>
              <a:rPr lang="en-US" dirty="0" err="1"/>
              <a:t>sich</a:t>
            </a:r>
            <a:r>
              <a:rPr lang="en-US" dirty="0"/>
              <a:t> </a:t>
            </a:r>
            <a:r>
              <a:rPr lang="en-US" dirty="0" err="1"/>
              <a:t>jene</a:t>
            </a:r>
            <a:r>
              <a:rPr lang="en-US" dirty="0"/>
              <a:t> </a:t>
            </a:r>
            <a:r>
              <a:rPr lang="en-US" dirty="0" err="1"/>
              <a:t>Methoden</a:t>
            </a:r>
            <a:r>
              <a:rPr lang="en-US" dirty="0"/>
              <a:t>, die </a:t>
            </a:r>
            <a:r>
              <a:rPr lang="en-US" dirty="0" err="1"/>
              <a:t>für</a:t>
            </a:r>
            <a:r>
              <a:rPr lang="en-US" dirty="0"/>
              <a:t> Sie </a:t>
            </a:r>
            <a:r>
              <a:rPr lang="en-US" dirty="0" err="1"/>
              <a:t>interessant</a:t>
            </a:r>
            <a:r>
              <a:rPr lang="en-US" dirty="0"/>
              <a:t> </a:t>
            </a:r>
            <a:r>
              <a:rPr lang="en-US" dirty="0" err="1"/>
              <a:t>scheinen</a:t>
            </a:r>
            <a:r>
              <a:rPr lang="en-US" dirty="0"/>
              <a:t>!</a:t>
            </a:r>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Selbst-Studium</a:t>
            </a:r>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34</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25973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Führungsmethoden praktisch angewandt</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r>
              <a:rPr lang="de-AT" dirty="0">
                <a:solidFill>
                  <a:prstClr val="black"/>
                </a:solidFill>
              </a:rPr>
              <a:t>Bilden Sie eine Gruppe mit drei weiteren Kollegen und Kolleginnen und besprechen Sie Ihre zuvor erstellte Methodenliste:</a:t>
            </a:r>
          </a:p>
          <a:p>
            <a:r>
              <a:rPr lang="de-AT" dirty="0"/>
              <a:t>Was halten meine Kollegen und Kolleginnen von meinen gesammelten Methoden?</a:t>
            </a:r>
          </a:p>
          <a:p>
            <a:r>
              <a:rPr lang="de-AT" dirty="0"/>
              <a:t>Wie sehr fühlen Sich meine Kollegen und Kolleginnen befähigt, diese Methoden anzuwenden?</a:t>
            </a:r>
          </a:p>
          <a:p>
            <a:r>
              <a:rPr lang="de-AT" dirty="0"/>
              <a:t>Haben meine Kollegen und Kolleginnen das Gefühl, dass sie diese Methoden in ihren Schulen umsetzen können?</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Auftrag</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35</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787517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a:xfrm>
            <a:off x="838199" y="1096665"/>
            <a:ext cx="10515600" cy="2084685"/>
          </a:xfrm>
        </p:spPr>
        <p:txBody>
          <a:bodyPr/>
          <a:lstStyle/>
          <a:p>
            <a:r>
              <a:rPr lang="de-AT" dirty="0"/>
              <a:t>Machen Sie sich mit den Dimensionen des Leadership vertraut und arbeiten Sie das Feedback der Gruppe in ihre Liste zur Entwicklung von gesunden und glücklichen Schulen mit ein! </a:t>
            </a:r>
            <a:br>
              <a:rPr lang="de-AT" sz="2800" dirty="0">
                <a:solidFill>
                  <a:schemeClr val="tx1"/>
                </a:solidFill>
                <a:latin typeface="Calibri" panose="020F0502020204030204" pitchFamily="34" charset="0"/>
                <a:cs typeface="Calibri" panose="020F0502020204030204" pitchFamily="34" charset="0"/>
              </a:rPr>
            </a:br>
            <a:br>
              <a:rPr lang="de-AT" sz="2800" dirty="0">
                <a:solidFill>
                  <a:schemeClr val="tx1"/>
                </a:solidFill>
                <a:latin typeface="Calibri" panose="020F0502020204030204" pitchFamily="34" charset="0"/>
                <a:cs typeface="Calibri" panose="020F0502020204030204" pitchFamily="34" charset="0"/>
              </a:rPr>
            </a:br>
            <a:endParaRPr lang="de-AT" dirty="0">
              <a:solidFill>
                <a:schemeClr val="tx1"/>
              </a:solidFill>
              <a:latin typeface="Calibri" panose="020F0502020204030204" pitchFamily="34" charset="0"/>
              <a:cs typeface="Calibri" panose="020F0502020204030204" pitchFamily="34" charset="0"/>
            </a:endParaRPr>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Selbst-Studium</a:t>
            </a:r>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36</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
        <p:nvSpPr>
          <p:cNvPr id="13" name="Inhaltsplatzhalter 7">
            <a:extLst>
              <a:ext uri="{FF2B5EF4-FFF2-40B4-BE49-F238E27FC236}">
                <a16:creationId xmlns:a16="http://schemas.microsoft.com/office/drawing/2014/main" id="{3C85EFCF-BEDD-F841-A0F2-D22D60308D93}"/>
              </a:ext>
            </a:extLst>
          </p:cNvPr>
          <p:cNvSpPr>
            <a:spLocks noGrp="1"/>
          </p:cNvSpPr>
          <p:nvPr>
            <p:ph idx="1"/>
          </p:nvPr>
        </p:nvSpPr>
        <p:spPr>
          <a:xfrm>
            <a:off x="838199" y="3699476"/>
            <a:ext cx="10515600" cy="2061859"/>
          </a:xfrm>
        </p:spPr>
        <p:txBody>
          <a:bodyPr>
            <a:normAutofit/>
          </a:bodyPr>
          <a:lstStyle/>
          <a:p>
            <a:pPr marL="0" indent="0">
              <a:buNone/>
            </a:pPr>
            <a:r>
              <a:rPr lang="it-IT" dirty="0" err="1">
                <a:latin typeface="Calibri" panose="020F0502020204030204" pitchFamily="34" charset="0"/>
                <a:cs typeface="Calibri" panose="020F0502020204030204" pitchFamily="34" charset="0"/>
              </a:rPr>
              <a:t>Wählen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Sie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anschließend</a:t>
            </a:r>
            <a:r>
              <a:rPr lang="it-IT" dirty="0">
                <a:latin typeface="Calibri" panose="020F0502020204030204" pitchFamily="34" charset="0"/>
                <a:cs typeface="Calibri" panose="020F0502020204030204" pitchFamily="34" charset="0"/>
              </a:rPr>
              <a:t> bitte </a:t>
            </a:r>
            <a:r>
              <a:rPr lang="it-IT" dirty="0" err="1">
                <a:latin typeface="Calibri" panose="020F0502020204030204" pitchFamily="34" charset="0"/>
                <a:cs typeface="Calibri" panose="020F0502020204030204" pitchFamily="34" charset="0"/>
              </a:rPr>
              <a:t>eine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Dimension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des</a:t>
            </a:r>
            <a:r>
              <a:rPr lang="it-IT" dirty="0">
                <a:latin typeface="Calibri" panose="020F0502020204030204" pitchFamily="34" charset="0"/>
                <a:cs typeface="Calibri" panose="020F0502020204030204" pitchFamily="34" charset="0"/>
              </a:rPr>
              <a:t> Leadership </a:t>
            </a:r>
            <a:r>
              <a:rPr lang="it-IT" dirty="0" err="1">
                <a:latin typeface="Calibri" panose="020F0502020204030204" pitchFamily="34" charset="0"/>
                <a:cs typeface="Calibri" panose="020F0502020204030204" pitchFamily="34" charset="0"/>
              </a:rPr>
              <a:t>aus</a:t>
            </a:r>
            <a:r>
              <a:rPr lang="it-IT" dirty="0">
                <a:latin typeface="Calibri" panose="020F0502020204030204" pitchFamily="34" charset="0"/>
                <a:cs typeface="Calibri" panose="020F0502020204030204" pitchFamily="34" charset="0"/>
              </a:rPr>
              <a:t> – </a:t>
            </a:r>
            <a:r>
              <a:rPr lang="it-IT" dirty="0" err="1">
                <a:latin typeface="Calibri" panose="020F0502020204030204" pitchFamily="34" charset="0"/>
                <a:cs typeface="Calibri" panose="020F0502020204030204" pitchFamily="34" charset="0"/>
              </a:rPr>
              <a:t>Ihre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Aufgabe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ist</a:t>
            </a:r>
            <a:r>
              <a:rPr lang="it-IT" dirty="0">
                <a:latin typeface="Calibri" panose="020F0502020204030204" pitchFamily="34" charset="0"/>
                <a:cs typeface="Calibri" panose="020F0502020204030204" pitchFamily="34" charset="0"/>
              </a:rPr>
              <a:t> es </a:t>
            </a:r>
            <a:r>
              <a:rPr lang="it-IT" dirty="0" err="1">
                <a:latin typeface="Calibri" panose="020F0502020204030204" pitchFamily="34" charset="0"/>
                <a:cs typeface="Calibri" panose="020F0502020204030204" pitchFamily="34" charset="0"/>
              </a:rPr>
              <a:t>nun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einen</a:t>
            </a:r>
            <a:r>
              <a:rPr lang="it-IT" dirty="0">
                <a:latin typeface="Calibri" panose="020F0502020204030204" pitchFamily="34" charset="0"/>
                <a:cs typeface="Calibri" panose="020F0502020204030204" pitchFamily="34" charset="0"/>
              </a:rPr>
              <a:t> Plan, </a:t>
            </a:r>
            <a:r>
              <a:rPr lang="it-IT" dirty="0" err="1">
                <a:latin typeface="Calibri" panose="020F0502020204030204" pitchFamily="34" charset="0"/>
                <a:cs typeface="Calibri" panose="020F0502020204030204" pitchFamily="34" charset="0"/>
              </a:rPr>
              <a:t>der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diese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Dimension</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Ihrer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Schule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fördert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zu</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entwicklen</a:t>
            </a:r>
            <a:r>
              <a:rPr lang="it-IT" dirty="0">
                <a:latin typeface="Calibri" panose="020F0502020204030204" pitchFamily="34" charset="0"/>
                <a:cs typeface="Calibri" panose="020F0502020204030204" pitchFamily="34" charset="0"/>
              </a:rPr>
              <a:t>.</a:t>
            </a:r>
            <a:endParaRPr lang="de-AT" dirty="0"/>
          </a:p>
        </p:txBody>
      </p:sp>
      <p:sp>
        <p:nvSpPr>
          <p:cNvPr id="14" name="Inhaltsplatzhalter 7">
            <a:extLst>
              <a:ext uri="{FF2B5EF4-FFF2-40B4-BE49-F238E27FC236}">
                <a16:creationId xmlns:a16="http://schemas.microsoft.com/office/drawing/2014/main" id="{466A0B23-7E5B-AF45-A45B-B78728DD927D}"/>
              </a:ext>
            </a:extLst>
          </p:cNvPr>
          <p:cNvSpPr txBox="1">
            <a:spLocks/>
          </p:cNvSpPr>
          <p:nvPr/>
        </p:nvSpPr>
        <p:spPr>
          <a:xfrm>
            <a:off x="838200" y="3398044"/>
            <a:ext cx="10515600" cy="2778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85314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E118-AF13-41D3-883C-1CC9819DC2DC}"/>
              </a:ext>
            </a:extLst>
          </p:cNvPr>
          <p:cNvSpPr>
            <a:spLocks noGrp="1"/>
          </p:cNvSpPr>
          <p:nvPr>
            <p:ph type="title"/>
          </p:nvPr>
        </p:nvSpPr>
        <p:spPr/>
        <p:txBody>
          <a:bodyPr/>
          <a:lstStyle/>
          <a:p>
            <a:r>
              <a:rPr lang="de-AT" dirty="0"/>
              <a:t>Ein Entwurf für professionelle Entwicklung – bereichert um die Dimensionen des Leadership</a:t>
            </a:r>
          </a:p>
        </p:txBody>
      </p:sp>
      <p:sp>
        <p:nvSpPr>
          <p:cNvPr id="3" name="Inhaltsplatzhalter 2">
            <a:extLst>
              <a:ext uri="{FF2B5EF4-FFF2-40B4-BE49-F238E27FC236}">
                <a16:creationId xmlns:a16="http://schemas.microsoft.com/office/drawing/2014/main" id="{1136F932-CF8F-47B1-BF82-2E5BE47AA815}"/>
              </a:ext>
            </a:extLst>
          </p:cNvPr>
          <p:cNvSpPr>
            <a:spLocks noGrp="1"/>
          </p:cNvSpPr>
          <p:nvPr>
            <p:ph idx="1"/>
          </p:nvPr>
        </p:nvSpPr>
        <p:spPr>
          <a:xfrm>
            <a:off x="838200" y="2477775"/>
            <a:ext cx="10515600" cy="4123715"/>
          </a:xfrm>
        </p:spPr>
        <p:txBody>
          <a:bodyPr>
            <a:normAutofit/>
          </a:bodyPr>
          <a:lstStyle/>
          <a:p>
            <a:r>
              <a:rPr lang="de-AT" dirty="0"/>
              <a:t>Stellen Sie Ihren Plan für die Förderung von gesunden und </a:t>
            </a:r>
            <a:r>
              <a:rPr lang="de-AT" dirty="0" err="1"/>
              <a:t>resilienten</a:t>
            </a:r>
            <a:r>
              <a:rPr lang="de-AT" dirty="0"/>
              <a:t> Schulen vor!</a:t>
            </a:r>
          </a:p>
          <a:p>
            <a:r>
              <a:rPr lang="de-AT" dirty="0"/>
              <a:t>Beschreiben Sie die Bedürfnisse und Ressourcen (Diagnose)</a:t>
            </a:r>
          </a:p>
          <a:p>
            <a:r>
              <a:rPr lang="de-AT" dirty="0"/>
              <a:t>Beschreiben Sie die Ziele (Planung)</a:t>
            </a:r>
          </a:p>
          <a:p>
            <a:r>
              <a:rPr lang="de-AT" dirty="0"/>
              <a:t>Legen sie konkrete Maßnahmen fest (Umsetzung)</a:t>
            </a:r>
          </a:p>
          <a:p>
            <a:r>
              <a:rPr lang="de-AT" dirty="0"/>
              <a:t>Beschreiben Sie wie sie das Projekt evaluieren können (Erfolgskontrolle)</a:t>
            </a:r>
          </a:p>
        </p:txBody>
      </p:sp>
      <p:sp>
        <p:nvSpPr>
          <p:cNvPr id="4" name="Fußzeilenplatzhalter 3">
            <a:extLst>
              <a:ext uri="{FF2B5EF4-FFF2-40B4-BE49-F238E27FC236}">
                <a16:creationId xmlns:a16="http://schemas.microsoft.com/office/drawing/2014/main" id="{8261C7BE-3B96-4580-AA0C-CE002D52B0A0}"/>
              </a:ext>
            </a:extLst>
          </p:cNvPr>
          <p:cNvSpPr>
            <a:spLocks noGrp="1"/>
          </p:cNvSpPr>
          <p:nvPr>
            <p:ph type="ftr" sz="quarter" idx="11"/>
          </p:nvPr>
        </p:nvSpPr>
        <p:spPr/>
        <p:txBody>
          <a:bodyPr/>
          <a:lstStyle/>
          <a:p>
            <a:r>
              <a:rPr lang="de-AT" dirty="0"/>
              <a:t>Projektarbeit</a:t>
            </a:r>
          </a:p>
        </p:txBody>
      </p:sp>
      <p:sp>
        <p:nvSpPr>
          <p:cNvPr id="5" name="Foliennummernplatzhalter 4">
            <a:extLst>
              <a:ext uri="{FF2B5EF4-FFF2-40B4-BE49-F238E27FC236}">
                <a16:creationId xmlns:a16="http://schemas.microsoft.com/office/drawing/2014/main" id="{F1822C9F-EDCF-4332-93A4-AAB0EDF00F58}"/>
              </a:ext>
            </a:extLst>
          </p:cNvPr>
          <p:cNvSpPr>
            <a:spLocks noGrp="1"/>
          </p:cNvSpPr>
          <p:nvPr>
            <p:ph type="sldNum" sz="quarter" idx="12"/>
          </p:nvPr>
        </p:nvSpPr>
        <p:spPr/>
        <p:txBody>
          <a:bodyPr/>
          <a:lstStyle/>
          <a:p>
            <a:fld id="{8B44F962-17F4-4193-8DD0-20201EFDB343}" type="slidenum">
              <a:rPr lang="de-AT" smtClean="0"/>
              <a:pPr/>
              <a:t>37</a:t>
            </a:fld>
            <a:endParaRPr lang="de-AT" dirty="0"/>
          </a:p>
        </p:txBody>
      </p:sp>
      <p:pic>
        <p:nvPicPr>
          <p:cNvPr id="6" name="Grafik 5">
            <a:extLst>
              <a:ext uri="{FF2B5EF4-FFF2-40B4-BE49-F238E27FC236}">
                <a16:creationId xmlns:a16="http://schemas.microsoft.com/office/drawing/2014/main" id="{31891A95-E8A7-4234-B137-E6F2CD43F10E}"/>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420663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365" t="22573" r="28167" b="13535"/>
          <a:stretch/>
        </p:blipFill>
        <p:spPr bwMode="auto">
          <a:xfrm rot="21424798">
            <a:off x="5468222" y="1232696"/>
            <a:ext cx="5450292" cy="430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Wieso Leadership?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a:t>
            </a:fld>
            <a:endParaRPr lang="de-AT" dirty="0"/>
          </a:p>
        </p:txBody>
      </p:sp>
      <p:sp>
        <p:nvSpPr>
          <p:cNvPr id="6" name="CasellaDiTesto 5"/>
          <p:cNvSpPr txBox="1"/>
          <p:nvPr/>
        </p:nvSpPr>
        <p:spPr>
          <a:xfrm>
            <a:off x="749342" y="1839992"/>
            <a:ext cx="3739243" cy="3139321"/>
          </a:xfrm>
          <a:prstGeom prst="rect">
            <a:avLst/>
          </a:prstGeom>
          <a:noFill/>
        </p:spPr>
        <p:txBody>
          <a:bodyPr wrap="square" rtlCol="0">
            <a:spAutoFit/>
          </a:bodyPr>
          <a:lstStyle/>
          <a:p>
            <a:r>
              <a:rPr lang="de-AT" dirty="0"/>
              <a:t>Ähnlich dem Unterrichten ist die Leitung einer Schule ein </a:t>
            </a:r>
            <a:r>
              <a:rPr lang="de-AT" b="1" dirty="0"/>
              <a:t>komplexer Prozess</a:t>
            </a:r>
            <a:r>
              <a:rPr lang="de-AT" dirty="0"/>
              <a:t>. Diese Steuerung von Komplexität geht immanent mit Stress einher.</a:t>
            </a:r>
          </a:p>
          <a:p>
            <a:endParaRPr lang="de-AT" dirty="0"/>
          </a:p>
          <a:p>
            <a:r>
              <a:rPr lang="de-AT" dirty="0"/>
              <a:t>Stress ist hierbei ein Faktor, da </a:t>
            </a:r>
            <a:r>
              <a:rPr lang="de-AT" b="1" dirty="0"/>
              <a:t>Personen beeinflusst </a:t>
            </a:r>
            <a:r>
              <a:rPr lang="de-AT" dirty="0"/>
              <a:t>werden,</a:t>
            </a:r>
            <a:r>
              <a:rPr lang="de-AT" b="1" dirty="0"/>
              <a:t> sodass diese sich individuell entwickeln und verbessern können</a:t>
            </a:r>
            <a:r>
              <a:rPr lang="de-AT" dirty="0"/>
              <a:t>; Verbesserungen bedeuten Veränderungen.</a:t>
            </a:r>
          </a:p>
        </p:txBody>
      </p:sp>
    </p:spTree>
    <p:extLst>
      <p:ext uri="{BB962C8B-B14F-4D97-AF65-F5344CB8AC3E}">
        <p14:creationId xmlns:p14="http://schemas.microsoft.com/office/powerpoint/2010/main" val="271214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983D4-28DD-4C19-9051-D0EDAB6102F6}"/>
              </a:ext>
            </a:extLst>
          </p:cNvPr>
          <p:cNvSpPr>
            <a:spLocks noGrp="1"/>
          </p:cNvSpPr>
          <p:nvPr>
            <p:ph type="title"/>
          </p:nvPr>
        </p:nvSpPr>
        <p:spPr/>
        <p:txBody>
          <a:bodyPr/>
          <a:lstStyle/>
          <a:p>
            <a:r>
              <a:rPr lang="de-AT" dirty="0"/>
              <a:t>Welche Dimensionen des Leadership?</a:t>
            </a:r>
          </a:p>
        </p:txBody>
      </p:sp>
      <p:sp>
        <p:nvSpPr>
          <p:cNvPr id="3" name="Inhaltsplatzhalter 2">
            <a:extLst>
              <a:ext uri="{FF2B5EF4-FFF2-40B4-BE49-F238E27FC236}">
                <a16:creationId xmlns:a16="http://schemas.microsoft.com/office/drawing/2014/main" id="{F1774423-4F97-4782-8CD5-902016FEAD1E}"/>
              </a:ext>
            </a:extLst>
          </p:cNvPr>
          <p:cNvSpPr>
            <a:spLocks noGrp="1"/>
          </p:cNvSpPr>
          <p:nvPr>
            <p:ph idx="1"/>
          </p:nvPr>
        </p:nvSpPr>
        <p:spPr/>
        <p:txBody>
          <a:bodyPr>
            <a:normAutofit/>
          </a:bodyPr>
          <a:lstStyle/>
          <a:p>
            <a:r>
              <a:rPr lang="de-AT" sz="2400" dirty="0"/>
              <a:t>In Zeiten von Veränderung wird die Qualität der Führungskultur besonders sichtbar. Gutes </a:t>
            </a:r>
            <a:r>
              <a:rPr lang="de-AT" sz="2400" dirty="0" err="1"/>
              <a:t>Schulmanagment</a:t>
            </a:r>
            <a:r>
              <a:rPr lang="de-AT" sz="2400" dirty="0"/>
              <a:t> bedeutet das Lehrpersonals in </a:t>
            </a:r>
            <a:r>
              <a:rPr lang="de-AT" sz="2400" b="1" dirty="0"/>
              <a:t>Veränderungsprozesse </a:t>
            </a:r>
            <a:r>
              <a:rPr lang="de-AT" sz="2400" dirty="0"/>
              <a:t>von Beginn an miteinzubeziehen.</a:t>
            </a:r>
          </a:p>
          <a:p>
            <a:r>
              <a:rPr lang="de-AT" sz="2400" dirty="0"/>
              <a:t>Erfolgreiche Schulleiter wissen dass es Verbindungen zwischen der </a:t>
            </a:r>
            <a:r>
              <a:rPr lang="de-AT" sz="2400" b="1" dirty="0"/>
              <a:t>Qualität des Unterrichts</a:t>
            </a:r>
            <a:r>
              <a:rPr lang="de-AT" sz="2400" dirty="0"/>
              <a:t> und der </a:t>
            </a:r>
            <a:r>
              <a:rPr lang="de-AT" sz="2400" b="1" dirty="0"/>
              <a:t>Qualität des Lernens</a:t>
            </a:r>
            <a:r>
              <a:rPr lang="de-AT" sz="2400" dirty="0"/>
              <a:t> bzw. der erbrachten Leistung gibt. </a:t>
            </a:r>
            <a:r>
              <a:rPr lang="de-AT" sz="2400" dirty="0" err="1"/>
              <a:t>LehrerInnen</a:t>
            </a:r>
            <a:r>
              <a:rPr lang="de-AT" sz="2400" dirty="0"/>
              <a:t> können positiv oder negativ auf herausfordernde Umstände reagieren; welcher Weg gewählt wird, hängt vielfach von der Qualität der organisatorischen Führung, der Leitung des Kollegiums und dem eigenem Engagement ab.</a:t>
            </a:r>
          </a:p>
        </p:txBody>
      </p:sp>
      <p:sp>
        <p:nvSpPr>
          <p:cNvPr id="4" name="Fußzeilenplatzhalter 3">
            <a:extLst>
              <a:ext uri="{FF2B5EF4-FFF2-40B4-BE49-F238E27FC236}">
                <a16:creationId xmlns:a16="http://schemas.microsoft.com/office/drawing/2014/main" id="{E345EAD3-5741-4141-9653-816ECCED8E3C}"/>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C5D4E0C-7F18-4D50-BE4C-76915FF1F353}"/>
              </a:ext>
            </a:extLst>
          </p:cNvPr>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23948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075ED-4CD7-4987-B518-EB09E9CDE947}"/>
              </a:ext>
            </a:extLst>
          </p:cNvPr>
          <p:cNvSpPr>
            <a:spLocks noGrp="1"/>
          </p:cNvSpPr>
          <p:nvPr>
            <p:ph type="title"/>
          </p:nvPr>
        </p:nvSpPr>
        <p:spPr>
          <a:xfrm>
            <a:off x="838199" y="925222"/>
            <a:ext cx="10515600" cy="884570"/>
          </a:xfrm>
        </p:spPr>
        <p:txBody>
          <a:bodyPr/>
          <a:lstStyle/>
          <a:p>
            <a:r>
              <a:rPr lang="de-AT" dirty="0"/>
              <a:t>Welche Dimensionen des Leadership?</a:t>
            </a:r>
          </a:p>
        </p:txBody>
      </p:sp>
      <p:sp>
        <p:nvSpPr>
          <p:cNvPr id="3" name="Inhaltsplatzhalter 2">
            <a:extLst>
              <a:ext uri="{FF2B5EF4-FFF2-40B4-BE49-F238E27FC236}">
                <a16:creationId xmlns:a16="http://schemas.microsoft.com/office/drawing/2014/main" id="{EBFF898A-F84E-4925-ACD2-E0120662AE80}"/>
              </a:ext>
            </a:extLst>
          </p:cNvPr>
          <p:cNvSpPr>
            <a:spLocks noGrp="1"/>
          </p:cNvSpPr>
          <p:nvPr>
            <p:ph idx="1"/>
          </p:nvPr>
        </p:nvSpPr>
        <p:spPr>
          <a:xfrm>
            <a:off x="700089" y="1643063"/>
            <a:ext cx="10901362" cy="4533900"/>
          </a:xfrm>
        </p:spPr>
        <p:txBody>
          <a:bodyPr>
            <a:normAutofit fontScale="92500" lnSpcReduction="20000"/>
          </a:bodyPr>
          <a:lstStyle/>
          <a:p>
            <a:r>
              <a:rPr lang="de-AT" sz="2600" dirty="0"/>
              <a:t>Hier ein paar Beispiele für leitendes Verhalten von Führungskräften; die auch im Handbuch verzeichnet sind:</a:t>
            </a:r>
          </a:p>
          <a:p>
            <a:r>
              <a:rPr lang="de-AT" sz="2000" b="1" dirty="0"/>
              <a:t>Positive Beziehungen </a:t>
            </a:r>
            <a:r>
              <a:rPr lang="de-AT" sz="2000" dirty="0"/>
              <a:t>(z. Bsp. Förderung von unterstützenden und beständigen Beziehungen mit Erwachsenen und Peers; Diversifizierung der Lehransätze durch Einbeziehung verschiedener Lerntypen)</a:t>
            </a:r>
          </a:p>
          <a:p>
            <a:r>
              <a:rPr lang="de-AT" sz="2000" b="1" dirty="0"/>
              <a:t>Setzen von klaren, beständigen und angemessenen Grenzen </a:t>
            </a:r>
            <a:r>
              <a:rPr lang="de-AT" sz="2000" dirty="0"/>
              <a:t>(z. Bsp. Mitteilen von Erwartungen gegenüber Personal, SchülerInnen und Eltern; Basieren von Regeln und Grundsätzen auf wissenschaftliche Erkenntnisse, gesammelte Informationen und Best Practices)</a:t>
            </a:r>
          </a:p>
          <a:p>
            <a:r>
              <a:rPr lang="de-AT" sz="2000" b="1" dirty="0"/>
              <a:t>Vermittlung von Lebenskompetenzen </a:t>
            </a:r>
            <a:r>
              <a:rPr lang="de-AT" sz="2000" dirty="0"/>
              <a:t>(z. Bsp. Integration von Lebenskompetenzen in täglichen Schulaktivitäten; Befragen des </a:t>
            </a:r>
            <a:r>
              <a:rPr lang="de-AT" sz="2000" dirty="0" err="1"/>
              <a:t>LehrerInnen</a:t>
            </a:r>
            <a:r>
              <a:rPr lang="de-AT" sz="2000" dirty="0"/>
              <a:t>-Kollegiums über den persönlichen Eindruck, welche professionellen Veränderungen benötigt werden)</a:t>
            </a:r>
          </a:p>
          <a:p>
            <a:r>
              <a:rPr lang="de-AT" sz="2000" b="1" dirty="0"/>
              <a:t>Unterstützen und Fördern </a:t>
            </a:r>
            <a:r>
              <a:rPr lang="de-AT" sz="2000" dirty="0"/>
              <a:t>(z. Bsp. Geben von regelmäßigen, zielgerichteten und unterstützenden Feedback)</a:t>
            </a:r>
            <a:endParaRPr lang="de-AT" sz="2000" dirty="0">
              <a:highlight>
                <a:srgbClr val="FFFF00"/>
              </a:highlight>
            </a:endParaRPr>
          </a:p>
          <a:p>
            <a:r>
              <a:rPr lang="de-AT" sz="2000" b="1" dirty="0"/>
              <a:t>Festlegung und Kommunikation von Absichten und Erwartungen </a:t>
            </a:r>
            <a:r>
              <a:rPr lang="de-AT" sz="2000" dirty="0"/>
              <a:t>(z. Bsp. Aussenden von „Can-Do“-Botschaften; Erzählen über Rollenvorbilder)</a:t>
            </a:r>
          </a:p>
          <a:p>
            <a:r>
              <a:rPr lang="de-AT" sz="2000" b="1" dirty="0"/>
              <a:t>Schaffung von Möglichkeiten zur Partizipation </a:t>
            </a:r>
            <a:r>
              <a:rPr lang="de-AT" sz="2000" dirty="0"/>
              <a:t>(z. Bsp. Förderung von Planung und Unterricht im Team; Förderung der Teilnahme von SchülerInnen an der Leitung der Schule.)</a:t>
            </a:r>
          </a:p>
          <a:p>
            <a:endParaRPr lang="de-AT" sz="2000" dirty="0"/>
          </a:p>
        </p:txBody>
      </p:sp>
      <p:sp>
        <p:nvSpPr>
          <p:cNvPr id="4" name="Fußzeilenplatzhalter 3">
            <a:extLst>
              <a:ext uri="{FF2B5EF4-FFF2-40B4-BE49-F238E27FC236}">
                <a16:creationId xmlns:a16="http://schemas.microsoft.com/office/drawing/2014/main" id="{5D39A505-B2A9-4E5A-95FD-4C76C339D6FC}"/>
              </a:ext>
            </a:extLst>
          </p:cNvPr>
          <p:cNvSpPr>
            <a:spLocks noGrp="1"/>
          </p:cNvSpPr>
          <p:nvPr>
            <p:ph type="ftr" sz="quarter" idx="11"/>
          </p:nvPr>
        </p:nvSpPr>
        <p:spPr/>
        <p:txBody>
          <a:bodyPr/>
          <a:lstStyle/>
          <a:p>
            <a:r>
              <a:rPr lang="de-AT" dirty="0"/>
              <a:t>Leadership</a:t>
            </a:r>
          </a:p>
          <a:p>
            <a:endParaRPr lang="de-AT" dirty="0"/>
          </a:p>
        </p:txBody>
      </p:sp>
      <p:sp>
        <p:nvSpPr>
          <p:cNvPr id="5" name="Foliennummernplatzhalter 4">
            <a:extLst>
              <a:ext uri="{FF2B5EF4-FFF2-40B4-BE49-F238E27FC236}">
                <a16:creationId xmlns:a16="http://schemas.microsoft.com/office/drawing/2014/main" id="{96BB206D-1C05-4164-8E2B-54697E523392}"/>
              </a:ext>
            </a:extLst>
          </p:cNvPr>
          <p:cNvSpPr>
            <a:spLocks noGrp="1"/>
          </p:cNvSpPr>
          <p:nvPr>
            <p:ph type="sldNum" sz="quarter" idx="12"/>
          </p:nvPr>
        </p:nvSpPr>
        <p:spPr/>
        <p:txBody>
          <a:bodyPr/>
          <a:lstStyle/>
          <a:p>
            <a:fld id="{8B44F962-17F4-4193-8DD0-20201EFDB343}" type="slidenum">
              <a:rPr lang="de-AT" smtClean="0"/>
              <a:pPr/>
              <a:t>6</a:t>
            </a:fld>
            <a:endParaRPr lang="de-AT" dirty="0"/>
          </a:p>
        </p:txBody>
      </p:sp>
    </p:spTree>
    <p:extLst>
      <p:ext uri="{BB962C8B-B14F-4D97-AF65-F5344CB8AC3E}">
        <p14:creationId xmlns:p14="http://schemas.microsoft.com/office/powerpoint/2010/main" val="25189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778A9E7-0611-4274-93A2-E0EFA5D90A71}"/>
              </a:ext>
            </a:extLst>
          </p:cNvPr>
          <p:cNvSpPr>
            <a:spLocks noGrp="1"/>
          </p:cNvSpPr>
          <p:nvPr>
            <p:ph type="title"/>
          </p:nvPr>
        </p:nvSpPr>
        <p:spPr/>
        <p:txBody>
          <a:bodyPr/>
          <a:lstStyle/>
          <a:p>
            <a:r>
              <a:rPr lang="de-AT" sz="4800"/>
              <a:t>Schaffung von gesundheitsfördernden Arbeitsbedingungen</a:t>
            </a:r>
          </a:p>
        </p:txBody>
      </p:sp>
      <p:sp>
        <p:nvSpPr>
          <p:cNvPr id="8" name="Textplatzhalter 7">
            <a:extLst>
              <a:ext uri="{FF2B5EF4-FFF2-40B4-BE49-F238E27FC236}">
                <a16:creationId xmlns:a16="http://schemas.microsoft.com/office/drawing/2014/main" id="{C7799056-F14A-44BA-ACC0-15B697F90CE2}"/>
              </a:ext>
            </a:extLst>
          </p:cNvPr>
          <p:cNvSpPr>
            <a:spLocks noGrp="1"/>
          </p:cNvSpPr>
          <p:nvPr>
            <p:ph type="body" idx="1"/>
          </p:nvPr>
        </p:nvSpPr>
        <p:spPr/>
        <p:txBody>
          <a:bodyPr/>
          <a:lstStyle/>
          <a:p>
            <a:r>
              <a:rPr lang="de-AT" sz="2300" dirty="0"/>
              <a:t>Menschen leiten durch die Schaffung einer gesunden, glücklichen und sicheren Schule</a:t>
            </a:r>
          </a:p>
        </p:txBody>
      </p:sp>
      <p:sp>
        <p:nvSpPr>
          <p:cNvPr id="4" name="Fußzeilenplatzhalter 3">
            <a:extLst>
              <a:ext uri="{FF2B5EF4-FFF2-40B4-BE49-F238E27FC236}">
                <a16:creationId xmlns:a16="http://schemas.microsoft.com/office/drawing/2014/main" id="{24B89D40-2E32-49A4-9077-E37BF6A08052}"/>
              </a:ext>
            </a:extLst>
          </p:cNvPr>
          <p:cNvSpPr>
            <a:spLocks noGrp="1"/>
          </p:cNvSpPr>
          <p:nvPr>
            <p:ph type="ftr" sz="quarter" idx="11"/>
          </p:nvPr>
        </p:nvSpPr>
        <p:spPr/>
        <p:txBody>
          <a:bodyPr/>
          <a:lstStyle/>
          <a:p>
            <a:r>
              <a:rPr lang="de-AT"/>
              <a:t>Leardership</a:t>
            </a:r>
          </a:p>
        </p:txBody>
      </p:sp>
      <p:sp>
        <p:nvSpPr>
          <p:cNvPr id="5" name="Foliennummernplatzhalter 4">
            <a:extLst>
              <a:ext uri="{FF2B5EF4-FFF2-40B4-BE49-F238E27FC236}">
                <a16:creationId xmlns:a16="http://schemas.microsoft.com/office/drawing/2014/main" id="{701E753D-F629-4B4A-8D77-C05F6CD19398}"/>
              </a:ext>
            </a:extLst>
          </p:cNvPr>
          <p:cNvSpPr>
            <a:spLocks noGrp="1"/>
          </p:cNvSpPr>
          <p:nvPr>
            <p:ph type="sldNum" sz="quarter" idx="12"/>
          </p:nvPr>
        </p:nvSpPr>
        <p:spPr/>
        <p:txBody>
          <a:bodyPr/>
          <a:lstStyle/>
          <a:p>
            <a:fld id="{8B44F962-17F4-4193-8DD0-20201EFDB343}" type="slidenum">
              <a:rPr lang="de-AT" smtClean="0"/>
              <a:pPr/>
              <a:t>7</a:t>
            </a:fld>
            <a:endParaRPr lang="de-AT"/>
          </a:p>
        </p:txBody>
      </p:sp>
    </p:spTree>
    <p:extLst>
      <p:ext uri="{BB962C8B-B14F-4D97-AF65-F5344CB8AC3E}">
        <p14:creationId xmlns:p14="http://schemas.microsoft.com/office/powerpoint/2010/main" val="363672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8AF5B54-B4EF-4D20-9B2D-CF22422435FA}"/>
              </a:ext>
            </a:extLst>
          </p:cNvPr>
          <p:cNvSpPr>
            <a:spLocks noGrp="1"/>
          </p:cNvSpPr>
          <p:nvPr>
            <p:ph type="title"/>
          </p:nvPr>
        </p:nvSpPr>
        <p:spPr>
          <a:xfrm>
            <a:off x="936170" y="949709"/>
            <a:ext cx="10515600" cy="884570"/>
          </a:xfrm>
        </p:spPr>
        <p:txBody>
          <a:bodyPr/>
          <a:lstStyle/>
          <a:p>
            <a:r>
              <a:rPr lang="de-AT" dirty="0"/>
              <a:t>Leiten von gesunden und glücklichen Organisationen</a:t>
            </a:r>
          </a:p>
        </p:txBody>
      </p:sp>
      <p:sp>
        <p:nvSpPr>
          <p:cNvPr id="7" name="Inhaltsplatzhalter 6">
            <a:extLst>
              <a:ext uri="{FF2B5EF4-FFF2-40B4-BE49-F238E27FC236}">
                <a16:creationId xmlns:a16="http://schemas.microsoft.com/office/drawing/2014/main" id="{20CA26C7-54E4-4166-B66B-5356FBE01DE4}"/>
              </a:ext>
            </a:extLst>
          </p:cNvPr>
          <p:cNvSpPr>
            <a:spLocks noGrp="1"/>
          </p:cNvSpPr>
          <p:nvPr>
            <p:ph idx="1"/>
          </p:nvPr>
        </p:nvSpPr>
        <p:spPr>
          <a:xfrm>
            <a:off x="457200" y="1657351"/>
            <a:ext cx="10994570" cy="4519612"/>
          </a:xfrm>
        </p:spPr>
        <p:txBody>
          <a:bodyPr>
            <a:normAutofit/>
          </a:bodyPr>
          <a:lstStyle/>
          <a:p>
            <a:r>
              <a:rPr lang="de-AT" sz="2000" dirty="0"/>
              <a:t>Gesunde und glückliche Menschen – unter Ihnen auch </a:t>
            </a:r>
            <a:r>
              <a:rPr lang="de-AT" sz="2000" dirty="0" err="1"/>
              <a:t>MitarbeiterInnen</a:t>
            </a:r>
            <a:r>
              <a:rPr lang="de-AT" sz="2000" dirty="0"/>
              <a:t> in Schulen – leben in gesunden und glücklichen Organisationen. </a:t>
            </a:r>
          </a:p>
          <a:p>
            <a:r>
              <a:rPr lang="de-AT" sz="2000" dirty="0"/>
              <a:t>Sie können die folgenden verhältnis- und verhaltensorientierten Maßnahmen in Ihrer Schule umsetzen:</a:t>
            </a:r>
          </a:p>
        </p:txBody>
      </p:sp>
      <p:sp>
        <p:nvSpPr>
          <p:cNvPr id="4" name="Fußzeilenplatzhalter 3">
            <a:extLst>
              <a:ext uri="{FF2B5EF4-FFF2-40B4-BE49-F238E27FC236}">
                <a16:creationId xmlns:a16="http://schemas.microsoft.com/office/drawing/2014/main" id="{A4B2C3EE-E55E-45CB-B4E2-F2E5A6631584}"/>
              </a:ext>
            </a:extLst>
          </p:cNvPr>
          <p:cNvSpPr>
            <a:spLocks noGrp="1"/>
          </p:cNvSpPr>
          <p:nvPr>
            <p:ph type="ftr" sz="quarter" idx="11"/>
          </p:nvPr>
        </p:nvSpPr>
        <p:spPr>
          <a:xfrm>
            <a:off x="1078524" y="6276181"/>
            <a:ext cx="5280712" cy="365125"/>
          </a:xfrm>
        </p:spPr>
        <p:txBody>
          <a:bodyPr/>
          <a:lstStyle/>
          <a:p>
            <a:r>
              <a:rPr lang="de-AT" dirty="0"/>
              <a:t>Leiten von gesunden und glücklichen Organisationen</a:t>
            </a:r>
          </a:p>
        </p:txBody>
      </p:sp>
      <p:sp>
        <p:nvSpPr>
          <p:cNvPr id="5" name="Foliennummernplatzhalter 4">
            <a:extLst>
              <a:ext uri="{FF2B5EF4-FFF2-40B4-BE49-F238E27FC236}">
                <a16:creationId xmlns:a16="http://schemas.microsoft.com/office/drawing/2014/main" id="{EC460A83-1F63-43EF-B04F-A0B0B88A400E}"/>
              </a:ext>
            </a:extLst>
          </p:cNvPr>
          <p:cNvSpPr>
            <a:spLocks noGrp="1"/>
          </p:cNvSpPr>
          <p:nvPr>
            <p:ph type="sldNum" sz="quarter" idx="12"/>
          </p:nvPr>
        </p:nvSpPr>
        <p:spPr/>
        <p:txBody>
          <a:bodyPr/>
          <a:lstStyle/>
          <a:p>
            <a:fld id="{8B44F962-17F4-4193-8DD0-20201EFDB343}" type="slidenum">
              <a:rPr lang="de-AT" smtClean="0"/>
              <a:pPr/>
              <a:t>8</a:t>
            </a:fld>
            <a:endParaRPr lang="de-AT" dirty="0"/>
          </a:p>
        </p:txBody>
      </p:sp>
      <p:pic>
        <p:nvPicPr>
          <p:cNvPr id="3" name="Grafik 2">
            <a:extLst>
              <a:ext uri="{FF2B5EF4-FFF2-40B4-BE49-F238E27FC236}">
                <a16:creationId xmlns:a16="http://schemas.microsoft.com/office/drawing/2014/main" id="{C1D60375-72CB-424A-8DC5-E6E4E81EC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511" y="2789498"/>
            <a:ext cx="5718918" cy="3387465"/>
          </a:xfrm>
          <a:prstGeom prst="rect">
            <a:avLst/>
          </a:prstGeom>
        </p:spPr>
      </p:pic>
    </p:spTree>
    <p:extLst>
      <p:ext uri="{BB962C8B-B14F-4D97-AF65-F5344CB8AC3E}">
        <p14:creationId xmlns:p14="http://schemas.microsoft.com/office/powerpoint/2010/main" val="3918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8AF5B54-B4EF-4D20-9B2D-CF22422435FA}"/>
              </a:ext>
            </a:extLst>
          </p:cNvPr>
          <p:cNvSpPr>
            <a:spLocks noGrp="1"/>
          </p:cNvSpPr>
          <p:nvPr>
            <p:ph type="title"/>
          </p:nvPr>
        </p:nvSpPr>
        <p:spPr>
          <a:xfrm>
            <a:off x="652230" y="2098081"/>
            <a:ext cx="3733801" cy="2661837"/>
          </a:xfrm>
        </p:spPr>
        <p:txBody>
          <a:bodyPr/>
          <a:lstStyle/>
          <a:p>
            <a:r>
              <a:rPr lang="de-AT" sz="2800" b="1" dirty="0"/>
              <a:t>Gesunde Schulen leiten</a:t>
            </a:r>
            <a:br>
              <a:rPr lang="de-AT" sz="2800" dirty="0"/>
            </a:br>
            <a:br>
              <a:rPr lang="de-AT" sz="2800" dirty="0"/>
            </a:br>
            <a:r>
              <a:rPr lang="de-AT" sz="2800" dirty="0"/>
              <a:t>Vergleichen Sie die Schulentwicklung mit der Entwicklung eines Gesundheitsprojekts!</a:t>
            </a:r>
          </a:p>
        </p:txBody>
      </p:sp>
      <p:sp>
        <p:nvSpPr>
          <p:cNvPr id="4" name="Fußzeilenplatzhalter 3">
            <a:extLst>
              <a:ext uri="{FF2B5EF4-FFF2-40B4-BE49-F238E27FC236}">
                <a16:creationId xmlns:a16="http://schemas.microsoft.com/office/drawing/2014/main" id="{A4B2C3EE-E55E-45CB-B4E2-F2E5A6631584}"/>
              </a:ext>
            </a:extLst>
          </p:cNvPr>
          <p:cNvSpPr>
            <a:spLocks noGrp="1"/>
          </p:cNvSpPr>
          <p:nvPr>
            <p:ph type="ftr" sz="quarter" idx="11"/>
          </p:nvPr>
        </p:nvSpPr>
        <p:spPr/>
        <p:txBody>
          <a:bodyPr/>
          <a:lstStyle/>
          <a:p>
            <a:r>
              <a:rPr lang="de-AT" dirty="0"/>
              <a:t>Gesunde Schulen leiten</a:t>
            </a:r>
          </a:p>
        </p:txBody>
      </p:sp>
      <p:sp>
        <p:nvSpPr>
          <p:cNvPr id="5" name="Foliennummernplatzhalter 4">
            <a:extLst>
              <a:ext uri="{FF2B5EF4-FFF2-40B4-BE49-F238E27FC236}">
                <a16:creationId xmlns:a16="http://schemas.microsoft.com/office/drawing/2014/main" id="{EC460A83-1F63-43EF-B04F-A0B0B88A400E}"/>
              </a:ext>
            </a:extLst>
          </p:cNvPr>
          <p:cNvSpPr>
            <a:spLocks noGrp="1"/>
          </p:cNvSpPr>
          <p:nvPr>
            <p:ph type="sldNum" sz="quarter" idx="12"/>
          </p:nvPr>
        </p:nvSpPr>
        <p:spPr/>
        <p:txBody>
          <a:bodyPr/>
          <a:lstStyle/>
          <a:p>
            <a:fld id="{8B44F962-17F4-4193-8DD0-20201EFDB343}" type="slidenum">
              <a:rPr lang="de-AT" smtClean="0"/>
              <a:pPr/>
              <a:t>9</a:t>
            </a:fld>
            <a:endParaRPr lang="de-AT" dirty="0"/>
          </a:p>
        </p:txBody>
      </p:sp>
      <p:pic>
        <p:nvPicPr>
          <p:cNvPr id="3" name="Grafik 2">
            <a:extLst>
              <a:ext uri="{FF2B5EF4-FFF2-40B4-BE49-F238E27FC236}">
                <a16:creationId xmlns:a16="http://schemas.microsoft.com/office/drawing/2014/main" id="{98BE1AA3-86C3-8940-A153-8FF8EDB34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643" y="961925"/>
            <a:ext cx="6417337" cy="5046112"/>
          </a:xfrm>
          <a:prstGeom prst="rect">
            <a:avLst/>
          </a:prstGeom>
        </p:spPr>
      </p:pic>
    </p:spTree>
    <p:extLst>
      <p:ext uri="{BB962C8B-B14F-4D97-AF65-F5344CB8AC3E}">
        <p14:creationId xmlns:p14="http://schemas.microsoft.com/office/powerpoint/2010/main" val="24827315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2251</Words>
  <Application>Microsoft Macintosh PowerPoint</Application>
  <PresentationFormat>Breitbild</PresentationFormat>
  <Paragraphs>206</Paragraphs>
  <Slides>37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Calibri Light</vt:lpstr>
      <vt:lpstr>Office</vt:lpstr>
      <vt:lpstr>Leadership</vt:lpstr>
      <vt:lpstr>Überblick</vt:lpstr>
      <vt:lpstr>Leadership für LehrerInnen und DirektorInnen</vt:lpstr>
      <vt:lpstr>Wieso Leadership? </vt:lpstr>
      <vt:lpstr>Welche Dimensionen des Leadership?</vt:lpstr>
      <vt:lpstr>Welche Dimensionen des Leadership?</vt:lpstr>
      <vt:lpstr>Schaffung von gesundheitsfördernden Arbeitsbedingungen</vt:lpstr>
      <vt:lpstr>Leiten von gesunden und glücklichen Organisationen</vt:lpstr>
      <vt:lpstr>Gesunde Schulen leiten  Vergleichen Sie die Schulentwicklung mit der Entwicklung eines Gesundheitsprojekts!</vt:lpstr>
      <vt:lpstr>Gesunde Schulen leiten</vt:lpstr>
      <vt:lpstr>Diagnose</vt:lpstr>
      <vt:lpstr>Planung</vt:lpstr>
      <vt:lpstr>Umsetzung</vt:lpstr>
      <vt:lpstr>Erfolgskontrolle</vt:lpstr>
      <vt:lpstr>PowerPoint-Präsentation</vt:lpstr>
      <vt:lpstr>Günstige Rahmenbedingungen für die Elternarbeit  Welche Rahmenbedingungen können an Schulen geschaffen werden, um die Eltern stärker als bisher einzubeziehen?</vt:lpstr>
      <vt:lpstr>Verfassen Sie einen kurzen Bericht über die Leitung einer gesunden und glücklichen Schule  </vt:lpstr>
      <vt:lpstr>Gesunde Räume für SchülerInnen, LehrerInnen und Schul-Personal schaffen</vt:lpstr>
      <vt:lpstr>Holen Sie Feedback auf ihren Entwurf einer gesunden Schule ein und verbessern Sie ihn</vt:lpstr>
      <vt:lpstr>Werden Sie mit Feedback  im Unterricht vertraut   </vt:lpstr>
      <vt:lpstr>Unterstützen und Fördern üben</vt:lpstr>
      <vt:lpstr>Planen Sie einen Workshop</vt:lpstr>
      <vt:lpstr>Personalentwicklung</vt:lpstr>
      <vt:lpstr>Personalentwicklung</vt:lpstr>
      <vt:lpstr>Die Zonen des Komfortzonenmodells Das Komfortzonenmodell unterscheidet im Prozess der Veränderung drei Zonen:</vt:lpstr>
      <vt:lpstr>Die Komfortzone</vt:lpstr>
      <vt:lpstr>Die Lernzone</vt:lpstr>
      <vt:lpstr>Die Panikzone</vt:lpstr>
      <vt:lpstr>Wege aus der Komfortzone</vt:lpstr>
      <vt:lpstr>Gemeinsam geht es besser: Begleitung durch die Lernzone</vt:lpstr>
      <vt:lpstr>Don´t panic! Erste Hilfe in der Panikzone </vt:lpstr>
      <vt:lpstr>Burnout: Gefährdete LehrerInnen leiten und ermächtigen</vt:lpstr>
      <vt:lpstr>Erneuter Rückblick auf Tätigkeiten von Führungskräften </vt:lpstr>
      <vt:lpstr>Kennlernen verschiedener Best-Performers-Methoden</vt:lpstr>
      <vt:lpstr>Führungsmethoden praktisch angewandt</vt:lpstr>
      <vt:lpstr>Machen Sie sich mit den Dimensionen des Leadership vertraut und arbeiten Sie das Feedback der Gruppe in ihre Liste zur Entwicklung von gesunden und glücklichen Schulen mit ein!   </vt:lpstr>
      <vt:lpstr>Ein Entwurf für professionelle Entwicklung – bereichert um die Dimensionen des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Amadea Brenner</cp:lastModifiedBy>
  <cp:revision>144</cp:revision>
  <dcterms:created xsi:type="dcterms:W3CDTF">2019-02-17T11:29:45Z</dcterms:created>
  <dcterms:modified xsi:type="dcterms:W3CDTF">2019-04-29T15:11:22Z</dcterms:modified>
</cp:coreProperties>
</file>