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58" r:id="rId4"/>
    <p:sldId id="257" r:id="rId5"/>
    <p:sldId id="277" r:id="rId6"/>
    <p:sldId id="278" r:id="rId7"/>
    <p:sldId id="279" r:id="rId8"/>
    <p:sldId id="280" r:id="rId9"/>
    <p:sldId id="281" r:id="rId10"/>
    <p:sldId id="282" r:id="rId11"/>
    <p:sldId id="283" r:id="rId12"/>
    <p:sldId id="285" r:id="rId13"/>
    <p:sldId id="276" r:id="rId14"/>
    <p:sldId id="287" r:id="rId15"/>
    <p:sldId id="286"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284" r:id="rId29"/>
    <p:sldId id="301" r:id="rId30"/>
    <p:sldId id="302"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4" d="100"/>
          <a:sy n="64" d="100"/>
        </p:scale>
        <p:origin x="31" y="55"/>
      </p:cViewPr>
      <p:guideLst/>
    </p:cSldViewPr>
  </p:slideViewPr>
  <p:notesTextViewPr>
    <p:cViewPr>
      <p:scale>
        <a:sx n="1" d="1"/>
        <a:sy n="1" d="1"/>
      </p:scale>
      <p:origin x="0" y="0"/>
    </p:cViewPr>
  </p:notesTextViewPr>
  <p:sorterViewPr>
    <p:cViewPr>
      <p:scale>
        <a:sx n="100" d="100"/>
        <a:sy n="100" d="100"/>
      </p:scale>
      <p:origin x="0" y="-18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a:t>Themen</a:t>
          </a:r>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3B1BB0E4-E552-45AB-8BF5-79DE0D07E82A}">
      <dgm:prSet phldrT="[Text]" custT="1"/>
      <dgm:spPr>
        <a:solidFill>
          <a:schemeClr val="accent1"/>
        </a:solidFill>
      </dgm:spPr>
      <dgm:t>
        <a:bodyPr/>
        <a:lstStyle/>
        <a:p>
          <a:r>
            <a:rPr lang="en-US" sz="2400" kern="1200" dirty="0" err="1"/>
            <a:t>Klassenkompositionseffekte</a:t>
          </a:r>
          <a:r>
            <a:rPr lang="en-US" sz="2400" kern="1200" dirty="0"/>
            <a:t> und </a:t>
          </a:r>
          <a:r>
            <a:rPr lang="en-US" sz="2400" kern="1200" dirty="0" err="1"/>
            <a:t>Schulorganisations-mechanismen</a:t>
          </a:r>
          <a:r>
            <a:rPr lang="en-US" sz="2400" kern="1200" dirty="0"/>
            <a:t> </a:t>
          </a:r>
          <a:endParaRPr lang="de-AT" sz="2400" kern="1200" dirty="0"/>
        </a:p>
      </dgm:t>
    </dgm:pt>
    <dgm:pt modelId="{E62AB602-ED08-45C8-B427-C769ED620F65}" type="parTrans" cxnId="{5B396329-4B0E-41A9-846C-EA38AC2ACE88}">
      <dgm:prSet/>
      <dgm:spPr/>
      <dgm:t>
        <a:bodyPr/>
        <a:lstStyle/>
        <a:p>
          <a:endParaRPr lang="de-AT"/>
        </a:p>
      </dgm:t>
    </dgm:pt>
    <dgm:pt modelId="{F250622A-2663-4E2E-AC1A-8DE937DE5598}" type="sibTrans" cxnId="{5B396329-4B0E-41A9-846C-EA38AC2ACE88}">
      <dgm:prSet/>
      <dgm:spPr/>
      <dgm:t>
        <a:bodyPr/>
        <a:lstStyle/>
        <a:p>
          <a:endParaRPr lang="de-AT"/>
        </a:p>
      </dgm:t>
    </dgm:pt>
    <dgm:pt modelId="{E2559475-4C21-40BF-B89B-96DD62DCBA8A}">
      <dgm:prSet phldrT="[Text]" custT="1"/>
      <dgm:spPr>
        <a:solidFill>
          <a:schemeClr val="accent1"/>
        </a:solidFill>
      </dgm:spPr>
      <dgm:t>
        <a:bodyPr/>
        <a:lstStyle/>
        <a:p>
          <a:r>
            <a:rPr lang="en-US" sz="2400" kern="1200" dirty="0" err="1"/>
            <a:t>Klassenkomposition</a:t>
          </a:r>
          <a:r>
            <a:rPr lang="en-US" sz="2400" kern="1200" dirty="0"/>
            <a:t> und </a:t>
          </a:r>
          <a:r>
            <a:rPr lang="en-US" sz="2400" kern="1200" dirty="0" err="1"/>
            <a:t>Stundenplangestaltung</a:t>
          </a:r>
          <a:endParaRPr lang="de-AT" sz="2400" kern="1200" dirty="0"/>
        </a:p>
      </dgm:t>
    </dgm:pt>
    <dgm:pt modelId="{668D2912-893A-4332-B0E2-E94AA28A390A}" type="parTrans" cxnId="{F4EE4981-05F5-4A92-BF00-D1B32B435F71}">
      <dgm:prSet/>
      <dgm:spPr/>
      <dgm:t>
        <a:bodyPr/>
        <a:lstStyle/>
        <a:p>
          <a:endParaRPr lang="de-AT"/>
        </a:p>
      </dgm:t>
    </dgm:pt>
    <dgm:pt modelId="{3ECD9EAF-A45F-408D-A16D-937894D68503}" type="sibTrans" cxnId="{F4EE4981-05F5-4A92-BF00-D1B32B435F71}">
      <dgm:prSet/>
      <dgm:spPr/>
      <dgm:t>
        <a:bodyPr/>
        <a:lstStyle/>
        <a:p>
          <a:endParaRPr lang="de-AT"/>
        </a:p>
      </dgm:t>
    </dgm:pt>
    <dgm:pt modelId="{D3E29FB3-C5A2-4F5C-A2B9-632B62F7DB4F}">
      <dgm:prSet phldrT="[Text]" custT="1"/>
      <dgm:spPr>
        <a:solidFill>
          <a:schemeClr val="accent1"/>
        </a:solidFill>
      </dgm:spPr>
      <dgm:t>
        <a:bodyPr/>
        <a:lstStyle/>
        <a:p>
          <a:r>
            <a:rPr lang="en-US" sz="3200" kern="1200" dirty="0"/>
            <a:t>Feedback </a:t>
          </a:r>
          <a:r>
            <a:rPr lang="en-US" sz="3200" kern="1200" dirty="0" err="1"/>
            <a:t>im</a:t>
          </a:r>
          <a:r>
            <a:rPr lang="en-US" sz="3200" kern="1200" dirty="0"/>
            <a:t> </a:t>
          </a:r>
          <a:r>
            <a:rPr lang="en-US" sz="3200" kern="1200" dirty="0" err="1"/>
            <a:t>Unterricht</a:t>
          </a:r>
          <a:r>
            <a:rPr lang="en-US" sz="3200" kern="1200" dirty="0"/>
            <a:t> </a:t>
          </a:r>
          <a:endParaRPr lang="de-AT" sz="3200" kern="1200" dirty="0"/>
        </a:p>
      </dgm:t>
    </dgm:pt>
    <dgm:pt modelId="{C627A179-EBA3-4D7F-B3AD-1505D450289B}" type="parTrans" cxnId="{28B91E02-181F-48AE-9AED-5F91E81E60AA}">
      <dgm:prSet/>
      <dgm:spPr/>
      <dgm:t>
        <a:bodyPr/>
        <a:lstStyle/>
        <a:p>
          <a:endParaRPr lang="de-AT"/>
        </a:p>
      </dgm:t>
    </dgm:pt>
    <dgm:pt modelId="{A66773DD-5FBA-4300-8353-9226591FD50D}" type="sibTrans" cxnId="{28B91E02-181F-48AE-9AED-5F91E81E60AA}">
      <dgm:prSet/>
      <dgm:spPr/>
      <dgm:t>
        <a:bodyPr/>
        <a:lstStyle/>
        <a:p>
          <a:endParaRPr lang="de-AT"/>
        </a:p>
      </dgm:t>
    </dgm:pt>
    <dgm:pt modelId="{D22ED4E6-5EC1-4DF0-A769-6FED05971A77}">
      <dgm:prSet phldrT="[Text]" custT="1"/>
      <dgm:spPr>
        <a:solidFill>
          <a:schemeClr val="accent1"/>
        </a:solidFill>
      </dgm:spPr>
      <dgm:t>
        <a:bodyPr/>
        <a:lstStyle/>
        <a:p>
          <a:r>
            <a:rPr lang="de-AT" sz="3200" kern="1200" dirty="0"/>
            <a:t>Klasseneinteilung und Gestaltung von Lernräumen</a:t>
          </a:r>
        </a:p>
      </dgm:t>
    </dgm:pt>
    <dgm:pt modelId="{AB03C163-719C-4B3A-A47E-51FCA5B106F9}" type="parTrans" cxnId="{59733A37-4ED3-4EC1-B6E4-8B51BD3CB635}">
      <dgm:prSet/>
      <dgm:spPr/>
      <dgm:t>
        <a:bodyPr/>
        <a:lstStyle/>
        <a:p>
          <a:endParaRPr lang="de-AT"/>
        </a:p>
      </dgm:t>
    </dgm:pt>
    <dgm:pt modelId="{94F7F6C6-768E-4E42-AA1B-E5099F928225}" type="sibTrans" cxnId="{59733A37-4ED3-4EC1-B6E4-8B51BD3CB635}">
      <dgm:prSet/>
      <dgm:spPr/>
      <dgm:t>
        <a:bodyPr/>
        <a:lstStyle/>
        <a:p>
          <a:endParaRPr lang="de-AT"/>
        </a:p>
      </dgm:t>
    </dgm:pt>
    <dgm:pt modelId="{9FECCB0C-4BA7-4EFC-AB37-4AD6DF039000}">
      <dgm:prSet phldrT="[Text]" custT="1"/>
      <dgm:spPr>
        <a:solidFill>
          <a:schemeClr val="accent1"/>
        </a:solidFill>
      </dgm:spPr>
      <dgm:t>
        <a:bodyPr/>
        <a:lstStyle/>
        <a:p>
          <a:r>
            <a:rPr lang="en-US" sz="2400" kern="1200" dirty="0" err="1"/>
            <a:t>Hilfreiche</a:t>
          </a:r>
          <a:r>
            <a:rPr lang="en-US" sz="2400" kern="1200" dirty="0"/>
            <a:t> </a:t>
          </a:r>
          <a:r>
            <a:rPr lang="en-US" sz="2400" kern="1200" dirty="0" err="1"/>
            <a:t>Attributionen</a:t>
          </a:r>
          <a:endParaRPr lang="de-AT" sz="2400" kern="1200" dirty="0">
            <a:solidFill>
              <a:prstClr val="white"/>
            </a:solidFill>
            <a:latin typeface="Calibri" panose="020F0502020204030204"/>
            <a:ea typeface="+mn-ea"/>
            <a:cs typeface="+mn-cs"/>
          </a:endParaRPr>
        </a:p>
      </dgm:t>
    </dgm:pt>
    <dgm:pt modelId="{75050986-1DA8-432D-94B7-4E2A5F36484E}" type="parTrans" cxnId="{BC5AB7B8-341D-4B32-9CFA-335FFDED20F1}">
      <dgm:prSet/>
      <dgm:spPr/>
      <dgm:t>
        <a:bodyPr/>
        <a:lstStyle/>
        <a:p>
          <a:endParaRPr lang="de-AT"/>
        </a:p>
      </dgm:t>
    </dgm:pt>
    <dgm:pt modelId="{20822FF7-CC1A-49A1-8D75-F94900A0068A}" type="sibTrans" cxnId="{BC5AB7B8-341D-4B32-9CFA-335FFDED20F1}">
      <dgm:prSet/>
      <dgm:spPr/>
      <dgm:t>
        <a:bodyPr/>
        <a:lstStyle/>
        <a:p>
          <a:endParaRPr lang="de-AT"/>
        </a:p>
      </dgm:t>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25715">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28B91E02-181F-48AE-9AED-5F91E81E60AA}" srcId="{23DD76AD-664A-4301-B525-CDA37B3EDEDE}" destId="{D3E29FB3-C5A2-4F5C-A2B9-632B62F7DB4F}" srcOrd="1" destOrd="0" parTransId="{C627A179-EBA3-4D7F-B3AD-1505D450289B}" sibTransId="{A66773DD-5FBA-4300-8353-9226591FD50D}"/>
    <dgm:cxn modelId="{5B396329-4B0E-41A9-846C-EA38AC2ACE88}" srcId="{D22ED4E6-5EC1-4DF0-A769-6FED05971A77}" destId="{3B1BB0E4-E552-45AB-8BF5-79DE0D07E82A}" srcOrd="0" destOrd="0" parTransId="{E62AB602-ED08-45C8-B427-C769ED620F65}" sibTransId="{F250622A-2663-4E2E-AC1A-8DE937DE5598}"/>
    <dgm:cxn modelId="{ADBAD02A-C64E-4BB3-90D8-F5030F97452D}" srcId="{46A12CF2-102D-48A1-BDBE-C144DF8E46C2}" destId="{23DD76AD-664A-4301-B525-CDA37B3EDEDE}" srcOrd="0" destOrd="0" parTransId="{816B7D9E-104D-4785-B2BF-4865923FF0E8}" sibTransId="{19CCC13C-E445-496C-A612-994637F8B0A1}"/>
    <dgm:cxn modelId="{59733A37-4ED3-4EC1-B6E4-8B51BD3CB635}" srcId="{23DD76AD-664A-4301-B525-CDA37B3EDEDE}" destId="{D22ED4E6-5EC1-4DF0-A769-6FED05971A77}" srcOrd="0" destOrd="0" parTransId="{AB03C163-719C-4B3A-A47E-51FCA5B106F9}" sibTransId="{94F7F6C6-768E-4E42-AA1B-E5099F928225}"/>
    <dgm:cxn modelId="{994F853B-A95E-4D3A-BDE7-33E4BD28B412}" type="presOf" srcId="{9FECCB0C-4BA7-4EFC-AB37-4AD6DF039000}" destId="{60C679B9-23C8-4DCC-A284-F16ED9C4DD33}" srcOrd="0" destOrd="4" presId="urn:microsoft.com/office/officeart/2005/8/layout/hList2"/>
    <dgm:cxn modelId="{A2E1405D-1DB0-486C-A002-F8704C139C2A}" type="presOf" srcId="{3B1BB0E4-E552-45AB-8BF5-79DE0D07E82A}" destId="{60C679B9-23C8-4DCC-A284-F16ED9C4DD33}" srcOrd="0" destOrd="1" presId="urn:microsoft.com/office/officeart/2005/8/layout/hList2"/>
    <dgm:cxn modelId="{60280468-C834-4C59-BD00-27BF94051A5D}" type="presOf" srcId="{D3E29FB3-C5A2-4F5C-A2B9-632B62F7DB4F}" destId="{60C679B9-23C8-4DCC-A284-F16ED9C4DD33}" srcOrd="0" destOrd="3" presId="urn:microsoft.com/office/officeart/2005/8/layout/hList2"/>
    <dgm:cxn modelId="{F4EE4981-05F5-4A92-BF00-D1B32B435F71}" srcId="{D22ED4E6-5EC1-4DF0-A769-6FED05971A77}" destId="{E2559475-4C21-40BF-B89B-96DD62DCBA8A}" srcOrd="1" destOrd="0" parTransId="{668D2912-893A-4332-B0E2-E94AA28A390A}" sibTransId="{3ECD9EAF-A45F-408D-A16D-937894D68503}"/>
    <dgm:cxn modelId="{BC5AB7B8-341D-4B32-9CFA-335FFDED20F1}" srcId="{D3E29FB3-C5A2-4F5C-A2B9-632B62F7DB4F}" destId="{9FECCB0C-4BA7-4EFC-AB37-4AD6DF039000}" srcOrd="0" destOrd="0" parTransId="{75050986-1DA8-432D-94B7-4E2A5F36484E}" sibTransId="{20822FF7-CC1A-49A1-8D75-F94900A0068A}"/>
    <dgm:cxn modelId="{B77507C4-3483-489E-B8B7-1B78793CB9C4}" type="presOf" srcId="{46A12CF2-102D-48A1-BDBE-C144DF8E46C2}" destId="{463FCDB4-C7CC-4546-8C5E-31BD92933F27}" srcOrd="0" destOrd="0" presId="urn:microsoft.com/office/officeart/2005/8/layout/hList2"/>
    <dgm:cxn modelId="{522080EA-219C-4ED9-8F75-418011DD4427}" type="presOf" srcId="{D22ED4E6-5EC1-4DF0-A769-6FED05971A77}" destId="{60C679B9-23C8-4DCC-A284-F16ED9C4DD33}" srcOrd="0" destOrd="0" presId="urn:microsoft.com/office/officeart/2005/8/layout/hList2"/>
    <dgm:cxn modelId="{20F5AEEA-C822-4A2C-9910-BDEFF5731592}" type="presOf" srcId="{E2559475-4C21-40BF-B89B-96DD62DCBA8A}" destId="{60C679B9-23C8-4DCC-A284-F16ED9C4DD33}" srcOrd="0" destOrd="2" presId="urn:microsoft.com/office/officeart/2005/8/layout/hList2"/>
    <dgm:cxn modelId="{0E2F3AFC-F18F-4269-93C0-AA1D8546FF7B}" type="presOf" srcId="{23DD76AD-664A-4301-B525-CDA37B3EDEDE}" destId="{295513B9-C5F7-4D7A-A6CB-B68959BB2AF3}" srcOrd="0" destOrd="0"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621247" y="1996500"/>
          <a:ext cx="3533299" cy="74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9191" bIns="0" numCol="1" spcCol="1270" anchor="t" anchorCtr="0">
          <a:noAutofit/>
        </a:bodyPr>
        <a:lstStyle/>
        <a:p>
          <a:pPr marL="0" lvl="0" indent="0" algn="r" defTabSz="2355850">
            <a:lnSpc>
              <a:spcPct val="90000"/>
            </a:lnSpc>
            <a:spcBef>
              <a:spcPct val="0"/>
            </a:spcBef>
            <a:spcAft>
              <a:spcPct val="35000"/>
            </a:spcAft>
            <a:buNone/>
          </a:pPr>
          <a:r>
            <a:rPr lang="de-AT" sz="5300" kern="1200" dirty="0"/>
            <a:t>Themen</a:t>
          </a:r>
        </a:p>
      </dsp:txBody>
      <dsp:txXfrm>
        <a:off x="-621247" y="1996500"/>
        <a:ext cx="3533299" cy="747428"/>
      </dsp:txXfrm>
    </dsp:sp>
    <dsp:sp modelId="{60C679B9-23C8-4DCC-A284-F16ED9C4DD33}">
      <dsp:nvSpPr>
        <dsp:cNvPr id="0" name=""/>
        <dsp:cNvSpPr/>
      </dsp:nvSpPr>
      <dsp:spPr>
        <a:xfrm>
          <a:off x="1519116" y="149271"/>
          <a:ext cx="8224795" cy="444188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659191" rIns="227584" bIns="227584" numCol="1" spcCol="1270" anchor="t" anchorCtr="0">
          <a:noAutofit/>
        </a:bodyPr>
        <a:lstStyle/>
        <a:p>
          <a:pPr marL="285750" lvl="1" indent="-285750" algn="l" defTabSz="1422400">
            <a:lnSpc>
              <a:spcPct val="90000"/>
            </a:lnSpc>
            <a:spcBef>
              <a:spcPct val="0"/>
            </a:spcBef>
            <a:spcAft>
              <a:spcPct val="15000"/>
            </a:spcAft>
            <a:buChar char="•"/>
          </a:pPr>
          <a:r>
            <a:rPr lang="de-AT" sz="3200" kern="1200" dirty="0"/>
            <a:t>Klasseneinteilung und Gestaltung von Lernräumen</a:t>
          </a:r>
        </a:p>
        <a:p>
          <a:pPr marL="457200" lvl="2" indent="-228600" algn="l" defTabSz="1066800">
            <a:lnSpc>
              <a:spcPct val="90000"/>
            </a:lnSpc>
            <a:spcBef>
              <a:spcPct val="0"/>
            </a:spcBef>
            <a:spcAft>
              <a:spcPct val="15000"/>
            </a:spcAft>
            <a:buChar char="•"/>
          </a:pPr>
          <a:r>
            <a:rPr lang="en-US" sz="2400" kern="1200" dirty="0" err="1"/>
            <a:t>Klassenkompositionseffekte</a:t>
          </a:r>
          <a:r>
            <a:rPr lang="en-US" sz="2400" kern="1200" dirty="0"/>
            <a:t> und </a:t>
          </a:r>
          <a:r>
            <a:rPr lang="en-US" sz="2400" kern="1200" dirty="0" err="1"/>
            <a:t>Schulorganisations-mechanismen</a:t>
          </a:r>
          <a:r>
            <a:rPr lang="en-US" sz="2400" kern="1200" dirty="0"/>
            <a:t> </a:t>
          </a:r>
          <a:endParaRPr lang="de-AT" sz="2400" kern="1200" dirty="0"/>
        </a:p>
        <a:p>
          <a:pPr marL="457200" lvl="2" indent="-228600" algn="l" defTabSz="1066800">
            <a:lnSpc>
              <a:spcPct val="90000"/>
            </a:lnSpc>
            <a:spcBef>
              <a:spcPct val="0"/>
            </a:spcBef>
            <a:spcAft>
              <a:spcPct val="15000"/>
            </a:spcAft>
            <a:buChar char="•"/>
          </a:pPr>
          <a:r>
            <a:rPr lang="en-US" sz="2400" kern="1200" dirty="0" err="1"/>
            <a:t>Klassenkomposition</a:t>
          </a:r>
          <a:r>
            <a:rPr lang="en-US" sz="2400" kern="1200" dirty="0"/>
            <a:t> und </a:t>
          </a:r>
          <a:r>
            <a:rPr lang="en-US" sz="2400" kern="1200" dirty="0" err="1"/>
            <a:t>Stundenplangestaltung</a:t>
          </a:r>
          <a:endParaRPr lang="de-AT" sz="2400" kern="1200" dirty="0"/>
        </a:p>
        <a:p>
          <a:pPr marL="285750" lvl="1" indent="-285750" algn="l" defTabSz="1422400">
            <a:lnSpc>
              <a:spcPct val="90000"/>
            </a:lnSpc>
            <a:spcBef>
              <a:spcPct val="0"/>
            </a:spcBef>
            <a:spcAft>
              <a:spcPct val="15000"/>
            </a:spcAft>
            <a:buChar char="•"/>
          </a:pPr>
          <a:r>
            <a:rPr lang="en-US" sz="3200" kern="1200" dirty="0"/>
            <a:t>Feedback </a:t>
          </a:r>
          <a:r>
            <a:rPr lang="en-US" sz="3200" kern="1200" dirty="0" err="1"/>
            <a:t>im</a:t>
          </a:r>
          <a:r>
            <a:rPr lang="en-US" sz="3200" kern="1200" dirty="0"/>
            <a:t> </a:t>
          </a:r>
          <a:r>
            <a:rPr lang="en-US" sz="3200" kern="1200" dirty="0" err="1"/>
            <a:t>Unterricht</a:t>
          </a:r>
          <a:r>
            <a:rPr lang="en-US" sz="3200" kern="1200" dirty="0"/>
            <a:t> </a:t>
          </a:r>
          <a:endParaRPr lang="de-AT" sz="3200" kern="1200" dirty="0"/>
        </a:p>
        <a:p>
          <a:pPr marL="457200" lvl="2" indent="-228600" algn="l" defTabSz="1066800">
            <a:lnSpc>
              <a:spcPct val="90000"/>
            </a:lnSpc>
            <a:spcBef>
              <a:spcPct val="0"/>
            </a:spcBef>
            <a:spcAft>
              <a:spcPct val="15000"/>
            </a:spcAft>
            <a:buChar char="•"/>
          </a:pPr>
          <a:r>
            <a:rPr lang="en-US" sz="2400" kern="1200" dirty="0" err="1"/>
            <a:t>Hilfreiche</a:t>
          </a:r>
          <a:r>
            <a:rPr lang="en-US" sz="2400" kern="1200" dirty="0"/>
            <a:t> </a:t>
          </a:r>
          <a:r>
            <a:rPr lang="en-US" sz="2400" kern="1200" dirty="0" err="1"/>
            <a:t>Attributionen</a:t>
          </a:r>
          <a:endParaRPr lang="de-AT" sz="2400" kern="1200" dirty="0">
            <a:solidFill>
              <a:prstClr val="white"/>
            </a:solidFill>
            <a:latin typeface="Calibri" panose="020F0502020204030204"/>
            <a:ea typeface="+mn-ea"/>
            <a:cs typeface="+mn-cs"/>
          </a:endParaRPr>
        </a:p>
      </dsp:txBody>
      <dsp:txXfrm>
        <a:off x="1519116" y="149271"/>
        <a:ext cx="8224795" cy="4441887"/>
      </dsp:txXfrm>
    </dsp:sp>
    <dsp:sp modelId="{0D738745-F9D4-4CD7-8857-2AE83CB41358}">
      <dsp:nvSpPr>
        <dsp:cNvPr id="0" name=""/>
        <dsp:cNvSpPr/>
      </dsp:nvSpPr>
      <dsp:spPr>
        <a:xfrm>
          <a:off x="1165627" y="-61287"/>
          <a:ext cx="706977" cy="85135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24.04.2019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‹Nr.›</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Unterrichten/Lernstrategien</a:t>
            </a:r>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04150-6D23-4BCB-91B5-7B220FC90D17}"/>
              </a:ext>
            </a:extLst>
          </p:cNvPr>
          <p:cNvSpPr>
            <a:spLocks noGrp="1"/>
          </p:cNvSpPr>
          <p:nvPr>
            <p:ph type="title"/>
          </p:nvPr>
        </p:nvSpPr>
        <p:spPr/>
        <p:txBody>
          <a:bodyPr/>
          <a:lstStyle/>
          <a:p>
            <a:r>
              <a:rPr lang="de-AT" dirty="0"/>
              <a:t>Klasseneinteilung erst in dritter Schulwoche</a:t>
            </a:r>
          </a:p>
        </p:txBody>
      </p:sp>
      <p:sp>
        <p:nvSpPr>
          <p:cNvPr id="4" name="Fußzeilenplatzhalter 3">
            <a:extLst>
              <a:ext uri="{FF2B5EF4-FFF2-40B4-BE49-F238E27FC236}">
                <a16:creationId xmlns:a16="http://schemas.microsoft.com/office/drawing/2014/main" id="{1FDD1891-E299-40ED-BAF9-5006BE2BA538}"/>
              </a:ext>
            </a:extLst>
          </p:cNvPr>
          <p:cNvSpPr>
            <a:spLocks noGrp="1"/>
          </p:cNvSpPr>
          <p:nvPr>
            <p:ph type="ftr" sz="quarter" idx="11"/>
          </p:nvPr>
        </p:nvSpPr>
        <p:spPr>
          <a:xfrm>
            <a:off x="1078523" y="6276181"/>
            <a:ext cx="4874042" cy="365125"/>
          </a:xfrm>
        </p:spPr>
        <p:txBody>
          <a:bodyPr/>
          <a:lstStyle/>
          <a:p>
            <a:r>
              <a:rPr lang="de-AT" dirty="0"/>
              <a:t>Klasseneinteilung und Gestaltung von Lernräumen</a:t>
            </a:r>
          </a:p>
          <a:p>
            <a:endParaRPr lang="de-AT" dirty="0"/>
          </a:p>
        </p:txBody>
      </p:sp>
      <p:sp>
        <p:nvSpPr>
          <p:cNvPr id="5" name="Foliennummernplatzhalter 4">
            <a:extLst>
              <a:ext uri="{FF2B5EF4-FFF2-40B4-BE49-F238E27FC236}">
                <a16:creationId xmlns:a16="http://schemas.microsoft.com/office/drawing/2014/main" id="{B1C2BC6F-474D-4367-BA99-0B6163742F59}"/>
              </a:ext>
            </a:extLst>
          </p:cNvPr>
          <p:cNvSpPr>
            <a:spLocks noGrp="1"/>
          </p:cNvSpPr>
          <p:nvPr>
            <p:ph type="sldNum" sz="quarter" idx="12"/>
          </p:nvPr>
        </p:nvSpPr>
        <p:spPr/>
        <p:txBody>
          <a:bodyPr/>
          <a:lstStyle/>
          <a:p>
            <a:fld id="{8B44F962-17F4-4193-8DD0-20201EFDB343}" type="slidenum">
              <a:rPr lang="de-AT" smtClean="0"/>
              <a:pPr/>
              <a:t>10</a:t>
            </a:fld>
            <a:endParaRPr lang="de-AT" dirty="0"/>
          </a:p>
        </p:txBody>
      </p:sp>
      <p:pic>
        <p:nvPicPr>
          <p:cNvPr id="8" name="Inhaltsplatzhalter 7">
            <a:extLst>
              <a:ext uri="{FF2B5EF4-FFF2-40B4-BE49-F238E27FC236}">
                <a16:creationId xmlns:a16="http://schemas.microsoft.com/office/drawing/2014/main" id="{B972BC69-C3BA-40D7-8255-26B540A5266A}"/>
              </a:ext>
            </a:extLst>
          </p:cNvPr>
          <p:cNvPicPr>
            <a:picLocks noGrp="1" noChangeAspect="1"/>
          </p:cNvPicPr>
          <p:nvPr>
            <p:ph idx="1"/>
          </p:nvPr>
        </p:nvPicPr>
        <p:blipFill>
          <a:blip r:embed="rId2"/>
          <a:stretch>
            <a:fillRect/>
          </a:stretch>
        </p:blipFill>
        <p:spPr>
          <a:xfrm>
            <a:off x="4153647" y="1567700"/>
            <a:ext cx="4494306" cy="4485762"/>
          </a:xfrm>
          <a:prstGeom prst="rect">
            <a:avLst/>
          </a:prstGeom>
        </p:spPr>
      </p:pic>
    </p:spTree>
    <p:extLst>
      <p:ext uri="{BB962C8B-B14F-4D97-AF65-F5344CB8AC3E}">
        <p14:creationId xmlns:p14="http://schemas.microsoft.com/office/powerpoint/2010/main" val="370353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49E20-40DC-44A9-B1C6-DE4454EB83CF}"/>
              </a:ext>
            </a:extLst>
          </p:cNvPr>
          <p:cNvSpPr>
            <a:spLocks noGrp="1"/>
          </p:cNvSpPr>
          <p:nvPr>
            <p:ph type="title"/>
          </p:nvPr>
        </p:nvSpPr>
        <p:spPr/>
        <p:txBody>
          <a:bodyPr/>
          <a:lstStyle/>
          <a:p>
            <a:r>
              <a:rPr lang="de-AT" dirty="0"/>
              <a:t>Klasseneinteilung erst in dritter Schulwoche</a:t>
            </a:r>
          </a:p>
        </p:txBody>
      </p:sp>
      <p:sp>
        <p:nvSpPr>
          <p:cNvPr id="3" name="Inhaltsplatzhalter 2">
            <a:extLst>
              <a:ext uri="{FF2B5EF4-FFF2-40B4-BE49-F238E27FC236}">
                <a16:creationId xmlns:a16="http://schemas.microsoft.com/office/drawing/2014/main" id="{14A0D0E1-F60F-4729-B3EB-E5BB47FABB65}"/>
              </a:ext>
            </a:extLst>
          </p:cNvPr>
          <p:cNvSpPr>
            <a:spLocks noGrp="1"/>
          </p:cNvSpPr>
          <p:nvPr>
            <p:ph idx="1"/>
          </p:nvPr>
        </p:nvSpPr>
        <p:spPr/>
        <p:txBody>
          <a:bodyPr/>
          <a:lstStyle/>
          <a:p>
            <a:pPr marL="0" indent="0">
              <a:buNone/>
            </a:pPr>
            <a:r>
              <a:rPr lang="de-AT" dirty="0"/>
              <a:t>Am Ende dieser beiden Wochen schreibt jede/r </a:t>
            </a:r>
            <a:r>
              <a:rPr lang="de-AT" dirty="0" err="1"/>
              <a:t>SchülerIn</a:t>
            </a:r>
            <a:r>
              <a:rPr lang="de-AT" dirty="0"/>
              <a:t> zwei Namen von MitschülerInnen auf einen Zettel, mit denen er/sie gerne in eine Klasse gehen möchte. Die Schulleitung verspricht den SchülerInnen im Gegenzug, dass zumindest ein Personenwunsch pro </a:t>
            </a:r>
            <a:r>
              <a:rPr lang="de-AT" dirty="0" err="1"/>
              <a:t>SchülerIn</a:t>
            </a:r>
            <a:r>
              <a:rPr lang="de-AT" dirty="0"/>
              <a:t> bei der Klasseneinteilung berücksichtigt wird</a:t>
            </a:r>
            <a:r>
              <a:rPr lang="en-US" dirty="0"/>
              <a:t>. </a:t>
            </a:r>
            <a:endParaRPr lang="de-AT" dirty="0"/>
          </a:p>
          <a:p>
            <a:endParaRPr lang="de-AT" dirty="0"/>
          </a:p>
        </p:txBody>
      </p:sp>
      <p:sp>
        <p:nvSpPr>
          <p:cNvPr id="4" name="Fußzeilenplatzhalter 3">
            <a:extLst>
              <a:ext uri="{FF2B5EF4-FFF2-40B4-BE49-F238E27FC236}">
                <a16:creationId xmlns:a16="http://schemas.microsoft.com/office/drawing/2014/main" id="{570778B0-FE73-4164-B5E4-062D86AC49A6}"/>
              </a:ext>
            </a:extLst>
          </p:cNvPr>
          <p:cNvSpPr>
            <a:spLocks noGrp="1"/>
          </p:cNvSpPr>
          <p:nvPr>
            <p:ph type="ftr" sz="quarter" idx="11"/>
          </p:nvPr>
        </p:nvSpPr>
        <p:spPr>
          <a:xfrm>
            <a:off x="1078523" y="6276181"/>
            <a:ext cx="4933805" cy="365125"/>
          </a:xfrm>
        </p:spPr>
        <p:txBody>
          <a:bodyPr/>
          <a:lstStyle/>
          <a:p>
            <a:r>
              <a:rPr lang="de-AT" dirty="0"/>
              <a:t>Klasseneinteilung und Gestaltung von Lernräumen</a:t>
            </a:r>
          </a:p>
          <a:p>
            <a:endParaRPr lang="de-AT" dirty="0"/>
          </a:p>
        </p:txBody>
      </p:sp>
      <p:sp>
        <p:nvSpPr>
          <p:cNvPr id="5" name="Foliennummernplatzhalter 4">
            <a:extLst>
              <a:ext uri="{FF2B5EF4-FFF2-40B4-BE49-F238E27FC236}">
                <a16:creationId xmlns:a16="http://schemas.microsoft.com/office/drawing/2014/main" id="{E1932071-AB79-47D5-AD0D-D5E824117106}"/>
              </a:ext>
            </a:extLst>
          </p:cNvPr>
          <p:cNvSpPr>
            <a:spLocks noGrp="1"/>
          </p:cNvSpPr>
          <p:nvPr>
            <p:ph type="sldNum" sz="quarter" idx="12"/>
          </p:nvPr>
        </p:nvSpPr>
        <p:spPr/>
        <p:txBody>
          <a:bodyPr/>
          <a:lstStyle/>
          <a:p>
            <a:fld id="{8B44F962-17F4-4193-8DD0-20201EFDB343}" type="slidenum">
              <a:rPr lang="de-AT" smtClean="0"/>
              <a:pPr/>
              <a:t>11</a:t>
            </a:fld>
            <a:endParaRPr lang="de-AT" dirty="0"/>
          </a:p>
        </p:txBody>
      </p:sp>
    </p:spTree>
    <p:extLst>
      <p:ext uri="{BB962C8B-B14F-4D97-AF65-F5344CB8AC3E}">
        <p14:creationId xmlns:p14="http://schemas.microsoft.com/office/powerpoint/2010/main" val="286806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p:txBody>
          <a:bodyPr/>
          <a:lstStyle/>
          <a:p>
            <a:r>
              <a:rPr lang="de-AT" dirty="0"/>
              <a:t>Machen Sie sich mit verschiedenen Methoden vertraut, mit denen Sie für Ihre SchülerInnen "Tage des gegenseitigen Kennenlernens" gestalten können.</a:t>
            </a:r>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a:xfrm>
            <a:off x="838200" y="2922494"/>
            <a:ext cx="10515600" cy="3254468"/>
          </a:xfrm>
        </p:spPr>
        <p:txBody>
          <a:bodyPr/>
          <a:lstStyle/>
          <a:p>
            <a:r>
              <a:rPr lang="de-AT" dirty="0"/>
              <a:t>Suchen Sie in unserer Methodendatenbank nach folgenden Aktivitäten:</a:t>
            </a:r>
          </a:p>
          <a:p>
            <a:pPr lvl="1"/>
            <a:r>
              <a:rPr lang="en-US" dirty="0" err="1"/>
              <a:t>Kaffeetratsch</a:t>
            </a:r>
            <a:r>
              <a:rPr lang="en-US" dirty="0"/>
              <a:t> (</a:t>
            </a:r>
            <a:r>
              <a:rPr lang="en-US" dirty="0" err="1"/>
              <a:t>Konzentrische</a:t>
            </a:r>
            <a:r>
              <a:rPr lang="en-US" dirty="0"/>
              <a:t> </a:t>
            </a:r>
            <a:r>
              <a:rPr lang="en-US" dirty="0" err="1"/>
              <a:t>Kreise</a:t>
            </a:r>
            <a:r>
              <a:rPr lang="en-US" dirty="0"/>
              <a:t>)</a:t>
            </a:r>
          </a:p>
          <a:p>
            <a:pPr lvl="1"/>
            <a:r>
              <a:rPr lang="en-US" dirty="0" err="1"/>
              <a:t>Redekette</a:t>
            </a:r>
            <a:endParaRPr lang="en-US" dirty="0"/>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Selbststudium</a:t>
            </a:r>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12</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270647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Erstellen Sie „Eisbrecher-Events“ für neue Klassen in Ihrer Schule! </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838199" y="2202659"/>
            <a:ext cx="10515600" cy="4123715"/>
          </a:xfrm>
        </p:spPr>
        <p:txBody>
          <a:bodyPr/>
          <a:lstStyle/>
          <a:p>
            <a:r>
              <a:rPr lang="de-AT" dirty="0">
                <a:solidFill>
                  <a:prstClr val="black"/>
                </a:solidFill>
              </a:rPr>
              <a:t>Verwenden Sie das „Modell für die Kennenlerntage" und fügen Sie fehlende Aktivitäten hinzu.</a:t>
            </a:r>
          </a:p>
          <a:p>
            <a:r>
              <a:rPr lang="de-AT" dirty="0">
                <a:solidFill>
                  <a:prstClr val="black"/>
                </a:solidFill>
              </a:rPr>
              <a:t>Erstellen Sie für jede Aktivität eine detaillierte Beschreibung.</a:t>
            </a:r>
          </a:p>
          <a:p>
            <a:r>
              <a:rPr lang="de-AT" dirty="0">
                <a:solidFill>
                  <a:prstClr val="black"/>
                </a:solidFill>
              </a:rPr>
              <a:t>Stellen Sie ein Programm für SchülerInnen zusammen, indem</a:t>
            </a:r>
            <a:br>
              <a:rPr lang="de-AT" dirty="0">
                <a:solidFill>
                  <a:prstClr val="black"/>
                </a:solidFill>
              </a:rPr>
            </a:br>
            <a:r>
              <a:rPr lang="de-AT" dirty="0">
                <a:solidFill>
                  <a:prstClr val="black"/>
                </a:solidFill>
              </a:rPr>
              <a:t>Sie die von Ihnen beschriebenen Übungen in eine für Sie</a:t>
            </a:r>
            <a:br>
              <a:rPr lang="de-AT" dirty="0">
                <a:solidFill>
                  <a:prstClr val="black"/>
                </a:solidFill>
              </a:rPr>
            </a:br>
            <a:r>
              <a:rPr lang="de-AT" dirty="0">
                <a:solidFill>
                  <a:prstClr val="black"/>
                </a:solidFill>
              </a:rPr>
              <a:t>sinnvolle zeitliche Struktur bringen. Entscheiden Sie dabei selbst,</a:t>
            </a:r>
            <a:br>
              <a:rPr lang="de-AT" dirty="0">
                <a:solidFill>
                  <a:prstClr val="black"/>
                </a:solidFill>
              </a:rPr>
            </a:br>
            <a:r>
              <a:rPr lang="de-AT" dirty="0">
                <a:solidFill>
                  <a:prstClr val="black"/>
                </a:solidFill>
              </a:rPr>
              <a:t>wie lange diese Tage des gegenseitigen Kennenlernens dauern sollen.</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13</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pic>
        <p:nvPicPr>
          <p:cNvPr id="6" name="Grafik 5">
            <a:extLst>
              <a:ext uri="{FF2B5EF4-FFF2-40B4-BE49-F238E27FC236}">
                <a16:creationId xmlns:a16="http://schemas.microsoft.com/office/drawing/2014/main" id="{C3D96E86-6977-4DCF-A77A-31806569A9E0}"/>
              </a:ext>
            </a:extLst>
          </p:cNvPr>
          <p:cNvPicPr>
            <a:picLocks noChangeAspect="1"/>
          </p:cNvPicPr>
          <p:nvPr/>
        </p:nvPicPr>
        <p:blipFill>
          <a:blip r:embed="rId3"/>
          <a:stretch>
            <a:fillRect/>
          </a:stretch>
        </p:blipFill>
        <p:spPr>
          <a:xfrm>
            <a:off x="9980707" y="2348066"/>
            <a:ext cx="2109694" cy="2103977"/>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en-US" dirty="0"/>
              <a:t>Feedback </a:t>
            </a:r>
            <a:r>
              <a:rPr lang="en-US" dirty="0" err="1"/>
              <a:t>im</a:t>
            </a:r>
            <a:r>
              <a:rPr lang="en-US" dirty="0"/>
              <a:t> </a:t>
            </a:r>
            <a:r>
              <a:rPr lang="en-US" dirty="0" err="1"/>
              <a:t>Unterricht</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Hilfreiche Rückmeldungen geben mithilfe der Attributionstheorie</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en-US" dirty="0"/>
              <a:t>Feedback </a:t>
            </a:r>
            <a:r>
              <a:rPr lang="en-US" dirty="0" err="1"/>
              <a:t>im</a:t>
            </a:r>
            <a:r>
              <a:rPr lang="en-US" dirty="0"/>
              <a:t> </a:t>
            </a:r>
            <a:r>
              <a:rPr lang="en-US" dirty="0" err="1"/>
              <a:t>Unterricht</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14</a:t>
            </a:fld>
            <a:endParaRPr lang="de-AT" dirty="0"/>
          </a:p>
        </p:txBody>
      </p:sp>
    </p:spTree>
    <p:extLst>
      <p:ext uri="{BB962C8B-B14F-4D97-AF65-F5344CB8AC3E}">
        <p14:creationId xmlns:p14="http://schemas.microsoft.com/office/powerpoint/2010/main" val="293362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49E20-40DC-44A9-B1C6-DE4454EB83CF}"/>
              </a:ext>
            </a:extLst>
          </p:cNvPr>
          <p:cNvSpPr>
            <a:spLocks noGrp="1"/>
          </p:cNvSpPr>
          <p:nvPr>
            <p:ph type="title"/>
          </p:nvPr>
        </p:nvSpPr>
        <p:spPr/>
        <p:txBody>
          <a:bodyPr/>
          <a:lstStyle/>
          <a:p>
            <a:r>
              <a:rPr lang="en-US" dirty="0"/>
              <a:t>Feedback </a:t>
            </a:r>
            <a:r>
              <a:rPr lang="en-US" dirty="0" err="1"/>
              <a:t>im</a:t>
            </a:r>
            <a:r>
              <a:rPr lang="en-US" dirty="0"/>
              <a:t> </a:t>
            </a:r>
            <a:r>
              <a:rPr lang="en-US" dirty="0" err="1"/>
              <a:t>Unterricht</a:t>
            </a:r>
            <a:endParaRPr lang="de-AT" dirty="0"/>
          </a:p>
        </p:txBody>
      </p:sp>
      <p:sp>
        <p:nvSpPr>
          <p:cNvPr id="3" name="Inhaltsplatzhalter 2">
            <a:extLst>
              <a:ext uri="{FF2B5EF4-FFF2-40B4-BE49-F238E27FC236}">
                <a16:creationId xmlns:a16="http://schemas.microsoft.com/office/drawing/2014/main" id="{14A0D0E1-F60F-4729-B3EB-E5BB47FABB65}"/>
              </a:ext>
            </a:extLst>
          </p:cNvPr>
          <p:cNvSpPr>
            <a:spLocks noGrp="1"/>
          </p:cNvSpPr>
          <p:nvPr>
            <p:ph idx="1"/>
          </p:nvPr>
        </p:nvSpPr>
        <p:spPr>
          <a:xfrm>
            <a:off x="838200" y="1804895"/>
            <a:ext cx="10515600" cy="4372068"/>
          </a:xfrm>
        </p:spPr>
        <p:txBody>
          <a:bodyPr>
            <a:normAutofit fontScale="92500" lnSpcReduction="10000"/>
          </a:bodyPr>
          <a:lstStyle/>
          <a:p>
            <a:pPr marL="0" indent="0">
              <a:buNone/>
            </a:pPr>
            <a:r>
              <a:rPr lang="de-AT" dirty="0"/>
              <a:t>Im Sinne einer motivierenden Schulkultur bemühen sich immer mehr Schulen auch, konstruktives Feedback als zentrales Element einzusetzen, wenn SchülerInnen durch geeignete Rückmeldungen über ihren aktuellen Kenntnisstand Bescheid bekommen und zu neuen und </a:t>
            </a:r>
            <a:r>
              <a:rPr lang="de-AT" dirty="0" err="1"/>
              <a:t>evt.</a:t>
            </a:r>
            <a:r>
              <a:rPr lang="de-AT" dirty="0"/>
              <a:t> besseren Leistungen angespornt werden sollen.</a:t>
            </a:r>
            <a:r>
              <a:rPr lang="en-US" dirty="0"/>
              <a:t>  </a:t>
            </a:r>
          </a:p>
          <a:p>
            <a:pPr marL="0" indent="0">
              <a:buNone/>
            </a:pPr>
            <a:r>
              <a:rPr lang="de-AT" dirty="0"/>
              <a:t>Es hat sich als hilfreich erwiesen, kleine Erfolge mit den SchülerInnen unmittelbar zu feiern und gemeinsam mit ihnen individuelle und realistische Teilziele abzustecken. SchülerInnen brauchen Rückmeldungen, in welchen Bereichen sie bereits gut sind und in welchen Bereichen sie noch Übungsbedarf haben. Längerfristig müssen sie jedoch lernen, ihre Leistungsbereitschaft und ihre Kapazitäten selbst einzuschätzen. Bei Misserfolgen sollten Lehrende stets Hoffnung geben, dass es mit der entsprechenden Anstrengung das nächste Mal besser läuft.</a:t>
            </a:r>
          </a:p>
        </p:txBody>
      </p:sp>
      <p:sp>
        <p:nvSpPr>
          <p:cNvPr id="4" name="Fußzeilenplatzhalter 3">
            <a:extLst>
              <a:ext uri="{FF2B5EF4-FFF2-40B4-BE49-F238E27FC236}">
                <a16:creationId xmlns:a16="http://schemas.microsoft.com/office/drawing/2014/main" id="{570778B0-FE73-4164-B5E4-062D86AC49A6}"/>
              </a:ext>
            </a:extLst>
          </p:cNvPr>
          <p:cNvSpPr>
            <a:spLocks noGrp="1"/>
          </p:cNvSpPr>
          <p:nvPr>
            <p:ph type="ftr" sz="quarter" idx="11"/>
          </p:nvPr>
        </p:nvSpPr>
        <p:spPr>
          <a:xfrm>
            <a:off x="1078524" y="6276181"/>
            <a:ext cx="4378568" cy="365125"/>
          </a:xfrm>
        </p:spPr>
        <p:txBody>
          <a:bodyPr/>
          <a:lstStyle/>
          <a:p>
            <a:r>
              <a:rPr lang="en-US" dirty="0"/>
              <a:t>Feedback </a:t>
            </a:r>
            <a:r>
              <a:rPr lang="en-US" dirty="0" err="1"/>
              <a:t>im</a:t>
            </a:r>
            <a:r>
              <a:rPr lang="en-US" dirty="0"/>
              <a:t> </a:t>
            </a:r>
            <a:r>
              <a:rPr lang="en-US" dirty="0" err="1"/>
              <a:t>Unterricht</a:t>
            </a:r>
            <a:endParaRPr lang="de-AT" dirty="0"/>
          </a:p>
          <a:p>
            <a:endParaRPr lang="de-AT" dirty="0"/>
          </a:p>
        </p:txBody>
      </p:sp>
      <p:sp>
        <p:nvSpPr>
          <p:cNvPr id="5" name="Foliennummernplatzhalter 4">
            <a:extLst>
              <a:ext uri="{FF2B5EF4-FFF2-40B4-BE49-F238E27FC236}">
                <a16:creationId xmlns:a16="http://schemas.microsoft.com/office/drawing/2014/main" id="{E1932071-AB79-47D5-AD0D-D5E824117106}"/>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Tree>
    <p:extLst>
      <p:ext uri="{BB962C8B-B14F-4D97-AF65-F5344CB8AC3E}">
        <p14:creationId xmlns:p14="http://schemas.microsoft.com/office/powerpoint/2010/main" val="369459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BFC97-90B8-46DC-A3CD-FB4502D03914}"/>
              </a:ext>
            </a:extLst>
          </p:cNvPr>
          <p:cNvSpPr>
            <a:spLocks noGrp="1"/>
          </p:cNvSpPr>
          <p:nvPr>
            <p:ph type="title"/>
          </p:nvPr>
        </p:nvSpPr>
        <p:spPr/>
        <p:txBody>
          <a:bodyPr/>
          <a:lstStyle/>
          <a:p>
            <a:r>
              <a:rPr lang="en-US" dirty="0"/>
              <a:t>Feedback </a:t>
            </a:r>
            <a:r>
              <a:rPr lang="en-US" dirty="0" err="1"/>
              <a:t>im</a:t>
            </a:r>
            <a:r>
              <a:rPr lang="en-US" dirty="0"/>
              <a:t> </a:t>
            </a:r>
            <a:r>
              <a:rPr lang="en-US" dirty="0" err="1"/>
              <a:t>Unterricht</a:t>
            </a:r>
            <a:endParaRPr lang="de-AT" dirty="0"/>
          </a:p>
        </p:txBody>
      </p:sp>
      <p:sp>
        <p:nvSpPr>
          <p:cNvPr id="3" name="Inhaltsplatzhalter 2">
            <a:extLst>
              <a:ext uri="{FF2B5EF4-FFF2-40B4-BE49-F238E27FC236}">
                <a16:creationId xmlns:a16="http://schemas.microsoft.com/office/drawing/2014/main" id="{8A01DA7B-940B-4B8A-85AF-8086E04C6A4D}"/>
              </a:ext>
            </a:extLst>
          </p:cNvPr>
          <p:cNvSpPr>
            <a:spLocks noGrp="1"/>
          </p:cNvSpPr>
          <p:nvPr>
            <p:ph idx="1"/>
          </p:nvPr>
        </p:nvSpPr>
        <p:spPr/>
        <p:txBody>
          <a:bodyPr/>
          <a:lstStyle/>
          <a:p>
            <a:r>
              <a:rPr lang="de-AT" dirty="0"/>
              <a:t>Um geforderte Lernziele zu erreichen, ist es ratsam, kleine Schritte zu setzen, um Teilerfolge wahrnehmen und feiern zu können. Bei leistungsschwächeren SchülerInnen ist es hilfreich, auch ganz kleine Verbesserungen wahrzunehmen und anzuerkennen. </a:t>
            </a:r>
          </a:p>
          <a:p>
            <a:r>
              <a:rPr lang="de-AT" dirty="0"/>
              <a:t>Aber was versteht man eigentlich unter den eingangs erwähnten Attributionstheorien und wie können diese praktisch im Unterricht angewendet werden? </a:t>
            </a:r>
          </a:p>
          <a:p>
            <a:endParaRPr lang="de-AT" dirty="0"/>
          </a:p>
        </p:txBody>
      </p:sp>
      <p:sp>
        <p:nvSpPr>
          <p:cNvPr id="4" name="Fußzeilenplatzhalter 3">
            <a:extLst>
              <a:ext uri="{FF2B5EF4-FFF2-40B4-BE49-F238E27FC236}">
                <a16:creationId xmlns:a16="http://schemas.microsoft.com/office/drawing/2014/main" id="{07EC39D5-3928-4F85-956A-0D213BC1CAA0}"/>
              </a:ext>
            </a:extLst>
          </p:cNvPr>
          <p:cNvSpPr>
            <a:spLocks noGrp="1"/>
          </p:cNvSpPr>
          <p:nvPr>
            <p:ph type="ftr" sz="quarter" idx="11"/>
          </p:nvPr>
        </p:nvSpPr>
        <p:spPr>
          <a:xfrm>
            <a:off x="1078524" y="6276181"/>
            <a:ext cx="4114800" cy="365125"/>
          </a:xfrm>
        </p:spPr>
        <p:txBody>
          <a:bodyPr/>
          <a:lstStyle/>
          <a:p>
            <a:r>
              <a:rPr lang="en-US" dirty="0"/>
              <a:t>Feedback </a:t>
            </a:r>
            <a:r>
              <a:rPr lang="en-US" dirty="0" err="1"/>
              <a:t>im</a:t>
            </a:r>
            <a:r>
              <a:rPr lang="en-US" dirty="0"/>
              <a:t> </a:t>
            </a:r>
            <a:r>
              <a:rPr lang="en-US" dirty="0" err="1"/>
              <a:t>Unterricht</a:t>
            </a:r>
            <a:endParaRPr lang="de-AT" dirty="0"/>
          </a:p>
        </p:txBody>
      </p:sp>
      <p:sp>
        <p:nvSpPr>
          <p:cNvPr id="5" name="Foliennummernplatzhalter 4">
            <a:extLst>
              <a:ext uri="{FF2B5EF4-FFF2-40B4-BE49-F238E27FC236}">
                <a16:creationId xmlns:a16="http://schemas.microsoft.com/office/drawing/2014/main" id="{CDDBAF28-6867-4083-9FF5-BCF51DE5D6E8}"/>
              </a:ext>
            </a:extLst>
          </p:cNvPr>
          <p:cNvSpPr>
            <a:spLocks noGrp="1"/>
          </p:cNvSpPr>
          <p:nvPr>
            <p:ph type="sldNum" sz="quarter" idx="12"/>
          </p:nvPr>
        </p:nvSpPr>
        <p:spPr/>
        <p:txBody>
          <a:bodyPr/>
          <a:lstStyle/>
          <a:p>
            <a:fld id="{8B44F962-17F4-4193-8DD0-20201EFDB343}" type="slidenum">
              <a:rPr lang="de-AT" smtClean="0"/>
              <a:pPr/>
              <a:t>16</a:t>
            </a:fld>
            <a:endParaRPr lang="de-AT" dirty="0"/>
          </a:p>
        </p:txBody>
      </p:sp>
      <p:pic>
        <p:nvPicPr>
          <p:cNvPr id="6" name="Grafik 5">
            <a:extLst>
              <a:ext uri="{FF2B5EF4-FFF2-40B4-BE49-F238E27FC236}">
                <a16:creationId xmlns:a16="http://schemas.microsoft.com/office/drawing/2014/main" id="{D2642131-873E-440D-B284-D3F432BD2A6E}"/>
              </a:ext>
            </a:extLst>
          </p:cNvPr>
          <p:cNvPicPr>
            <a:picLocks noChangeAspect="1"/>
          </p:cNvPicPr>
          <p:nvPr/>
        </p:nvPicPr>
        <p:blipFill>
          <a:blip r:embed="rId2"/>
          <a:stretch>
            <a:fillRect/>
          </a:stretch>
        </p:blipFill>
        <p:spPr>
          <a:xfrm>
            <a:off x="4028346" y="4840942"/>
            <a:ext cx="7077219" cy="1247204"/>
          </a:xfrm>
          <a:prstGeom prst="rect">
            <a:avLst/>
          </a:prstGeom>
        </p:spPr>
      </p:pic>
    </p:spTree>
    <p:extLst>
      <p:ext uri="{BB962C8B-B14F-4D97-AF65-F5344CB8AC3E}">
        <p14:creationId xmlns:p14="http://schemas.microsoft.com/office/powerpoint/2010/main" val="307363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4ACC7-1997-4849-BDD0-4A0AEE89D9BA}"/>
              </a:ext>
            </a:extLst>
          </p:cNvPr>
          <p:cNvSpPr>
            <a:spLocks noGrp="1"/>
          </p:cNvSpPr>
          <p:nvPr>
            <p:ph type="title"/>
          </p:nvPr>
        </p:nvSpPr>
        <p:spPr/>
        <p:txBody>
          <a:bodyPr/>
          <a:lstStyle/>
          <a:p>
            <a:r>
              <a:rPr lang="en-US" dirty="0" err="1"/>
              <a:t>Hilfreiche</a:t>
            </a:r>
            <a:r>
              <a:rPr lang="en-US" dirty="0"/>
              <a:t> </a:t>
            </a:r>
            <a:r>
              <a:rPr lang="en-US" dirty="0" err="1"/>
              <a:t>Attributionen</a:t>
            </a:r>
            <a:endParaRPr lang="de-AT" dirty="0"/>
          </a:p>
        </p:txBody>
      </p:sp>
      <p:sp>
        <p:nvSpPr>
          <p:cNvPr id="3" name="Inhaltsplatzhalter 2">
            <a:extLst>
              <a:ext uri="{FF2B5EF4-FFF2-40B4-BE49-F238E27FC236}">
                <a16:creationId xmlns:a16="http://schemas.microsoft.com/office/drawing/2014/main" id="{9590B993-D280-4415-B74B-4525A465D5F5}"/>
              </a:ext>
            </a:extLst>
          </p:cNvPr>
          <p:cNvSpPr>
            <a:spLocks noGrp="1"/>
          </p:cNvSpPr>
          <p:nvPr>
            <p:ph idx="1"/>
          </p:nvPr>
        </p:nvSpPr>
        <p:spPr/>
        <p:txBody>
          <a:bodyPr>
            <a:normAutofit lnSpcReduction="10000"/>
          </a:bodyPr>
          <a:lstStyle/>
          <a:p>
            <a:r>
              <a:rPr lang="de-AT" dirty="0"/>
              <a:t>Attributionen im Sinne der psychologischen Attributionstheorien sind Ursachenzuschreibungen, die Menschen vornehmen, um sich das Verhalten von anderen Menschen oder – was in diesem Zusammenhang besonders wichtig ist – ihr eigenes Verhalten zu erklären. Der Begriff der Attributionstheorien geht auf den Sozialpsychologen Fritz Heider  zurück, der zwischen externer und interner Attribution unterschied. Hier wird besonders auf die Erweiterung des Modells durch Martin Seligman  eingegangen, da sich sein </a:t>
            </a:r>
            <a:r>
              <a:rPr lang="de-AT" dirty="0" err="1"/>
              <a:t>attributionstheoretisches</a:t>
            </a:r>
            <a:r>
              <a:rPr lang="de-AT" dirty="0"/>
              <a:t> Modell besonders gut eignet, um SchülerInnen mit Motivationsdefiziten, die in schulischem Misserfolg begründet sind, zu unterstützen</a:t>
            </a:r>
            <a:r>
              <a:rPr lang="en-US" dirty="0"/>
              <a:t>. </a:t>
            </a:r>
            <a:endParaRPr lang="de-AT" dirty="0"/>
          </a:p>
        </p:txBody>
      </p:sp>
      <p:sp>
        <p:nvSpPr>
          <p:cNvPr id="4" name="Fußzeilenplatzhalter 3">
            <a:extLst>
              <a:ext uri="{FF2B5EF4-FFF2-40B4-BE49-F238E27FC236}">
                <a16:creationId xmlns:a16="http://schemas.microsoft.com/office/drawing/2014/main" id="{04BB25A3-06CF-4130-96B2-ABAAEF9B835D}"/>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98E3DB4D-4573-4ED5-8B85-19E8C2295E6C}"/>
              </a:ext>
            </a:extLst>
          </p:cNvPr>
          <p:cNvSpPr>
            <a:spLocks noGrp="1"/>
          </p:cNvSpPr>
          <p:nvPr>
            <p:ph type="sldNum" sz="quarter" idx="12"/>
          </p:nvPr>
        </p:nvSpPr>
        <p:spPr/>
        <p:txBody>
          <a:bodyPr/>
          <a:lstStyle/>
          <a:p>
            <a:fld id="{8B44F962-17F4-4193-8DD0-20201EFDB343}" type="slidenum">
              <a:rPr lang="de-AT" smtClean="0"/>
              <a:pPr/>
              <a:t>17</a:t>
            </a:fld>
            <a:endParaRPr lang="de-AT" dirty="0"/>
          </a:p>
        </p:txBody>
      </p:sp>
    </p:spTree>
    <p:extLst>
      <p:ext uri="{BB962C8B-B14F-4D97-AF65-F5344CB8AC3E}">
        <p14:creationId xmlns:p14="http://schemas.microsoft.com/office/powerpoint/2010/main" val="65769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0F0C5-1363-4695-8387-768354970F27}"/>
              </a:ext>
            </a:extLst>
          </p:cNvPr>
          <p:cNvSpPr>
            <a:spLocks noGrp="1"/>
          </p:cNvSpPr>
          <p:nvPr>
            <p:ph type="title"/>
          </p:nvPr>
        </p:nvSpPr>
        <p:spPr/>
        <p:txBody>
          <a:bodyPr/>
          <a:lstStyle/>
          <a:p>
            <a:r>
              <a:rPr lang="en-US" dirty="0"/>
              <a:t>intern / extern - </a:t>
            </a:r>
            <a:r>
              <a:rPr lang="en-US" dirty="0" err="1"/>
              <a:t>variabel</a:t>
            </a:r>
            <a:r>
              <a:rPr lang="en-US" dirty="0"/>
              <a:t> / </a:t>
            </a:r>
            <a:r>
              <a:rPr lang="en-US" dirty="0" err="1"/>
              <a:t>stabil</a:t>
            </a:r>
            <a:r>
              <a:rPr lang="en-US" dirty="0"/>
              <a:t> </a:t>
            </a:r>
            <a:endParaRPr lang="de-AT" dirty="0"/>
          </a:p>
        </p:txBody>
      </p:sp>
      <p:sp>
        <p:nvSpPr>
          <p:cNvPr id="3" name="Inhaltsplatzhalter 2">
            <a:extLst>
              <a:ext uri="{FF2B5EF4-FFF2-40B4-BE49-F238E27FC236}">
                <a16:creationId xmlns:a16="http://schemas.microsoft.com/office/drawing/2014/main" id="{3821157B-EC5A-4868-BA7B-E3BDFBCEA1D2}"/>
              </a:ext>
            </a:extLst>
          </p:cNvPr>
          <p:cNvSpPr>
            <a:spLocks noGrp="1"/>
          </p:cNvSpPr>
          <p:nvPr>
            <p:ph idx="1"/>
          </p:nvPr>
        </p:nvSpPr>
        <p:spPr>
          <a:xfrm>
            <a:off x="838200" y="1810871"/>
            <a:ext cx="10515600" cy="4366091"/>
          </a:xfrm>
        </p:spPr>
        <p:txBody>
          <a:bodyPr>
            <a:normAutofit lnSpcReduction="10000"/>
          </a:bodyPr>
          <a:lstStyle/>
          <a:p>
            <a:r>
              <a:rPr lang="en-US" dirty="0"/>
              <a:t>intern / extern: </a:t>
            </a:r>
            <a:r>
              <a:rPr lang="de-AT" dirty="0"/>
              <a:t>Erfolg bzw. Misserfolg kann entweder der eigenen Person (intern) bzw. den Umständen (extern) zugeschrieben werden. Der/Die </a:t>
            </a:r>
            <a:r>
              <a:rPr lang="de-AT" dirty="0" err="1"/>
              <a:t>SchülerIn</a:t>
            </a:r>
            <a:r>
              <a:rPr lang="de-AT" dirty="0"/>
              <a:t> sieht sich dabei entweder als „</a:t>
            </a:r>
            <a:r>
              <a:rPr lang="de-AT" dirty="0" err="1"/>
              <a:t>MeisterIn</a:t>
            </a:r>
            <a:r>
              <a:rPr lang="de-AT" dirty="0"/>
              <a:t>“ seines/ihres Schicksals oder als hilfloser „Spielball“ unkontrollierbarer Mächte</a:t>
            </a:r>
            <a:r>
              <a:rPr lang="en-US" dirty="0"/>
              <a:t>. </a:t>
            </a:r>
          </a:p>
          <a:p>
            <a:r>
              <a:rPr lang="en-US" dirty="0" err="1"/>
              <a:t>variabel</a:t>
            </a:r>
            <a:r>
              <a:rPr lang="en-US" dirty="0"/>
              <a:t> / </a:t>
            </a:r>
            <a:r>
              <a:rPr lang="en-US" dirty="0" err="1"/>
              <a:t>stabil</a:t>
            </a:r>
            <a:r>
              <a:rPr lang="en-US" dirty="0"/>
              <a:t>: </a:t>
            </a:r>
            <a:r>
              <a:rPr lang="de-AT" dirty="0"/>
              <a:t>Die zweite </a:t>
            </a:r>
            <a:r>
              <a:rPr lang="de-AT" dirty="0" err="1"/>
              <a:t>Attributionsdimension</a:t>
            </a:r>
            <a:r>
              <a:rPr lang="de-AT" dirty="0"/>
              <a:t> ist die Stabilität von Erklärungsfaktoren. Der Grund für ein Verhalten kann entweder lang andauernd wirksam sein (z.B. Intelligenz) oder kurzfristig eintreten (z.B. momentane Stimmung). Sowohl bei interner als auch bei externer Attribution können SchülerInnen Annahmen darüber treffen, ob es sich in ihrem Fall um feststehende Tatsachen (stabil) oder um veränderbare Ursachen handelt (variabel).</a:t>
            </a:r>
            <a:endParaRPr lang="en-US" dirty="0"/>
          </a:p>
        </p:txBody>
      </p:sp>
      <p:sp>
        <p:nvSpPr>
          <p:cNvPr id="4" name="Fußzeilenplatzhalter 3">
            <a:extLst>
              <a:ext uri="{FF2B5EF4-FFF2-40B4-BE49-F238E27FC236}">
                <a16:creationId xmlns:a16="http://schemas.microsoft.com/office/drawing/2014/main" id="{F551FD62-B99D-49B5-AB69-BB3E00DF4E54}"/>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ADFC6404-8BC8-4A00-AACB-B93FD680FF9E}"/>
              </a:ext>
            </a:extLst>
          </p:cNvPr>
          <p:cNvSpPr>
            <a:spLocks noGrp="1"/>
          </p:cNvSpPr>
          <p:nvPr>
            <p:ph type="sldNum" sz="quarter" idx="12"/>
          </p:nvPr>
        </p:nvSpPr>
        <p:spPr/>
        <p:txBody>
          <a:bodyPr/>
          <a:lstStyle/>
          <a:p>
            <a:fld id="{8B44F962-17F4-4193-8DD0-20201EFDB343}" type="slidenum">
              <a:rPr lang="de-AT" smtClean="0"/>
              <a:pPr/>
              <a:t>18</a:t>
            </a:fld>
            <a:endParaRPr lang="de-AT" dirty="0"/>
          </a:p>
        </p:txBody>
      </p:sp>
    </p:spTree>
    <p:extLst>
      <p:ext uri="{BB962C8B-B14F-4D97-AF65-F5344CB8AC3E}">
        <p14:creationId xmlns:p14="http://schemas.microsoft.com/office/powerpoint/2010/main" val="71302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1A341-2B7A-42D9-AB29-82ACA840B253}"/>
              </a:ext>
            </a:extLst>
          </p:cNvPr>
          <p:cNvSpPr>
            <a:spLocks noGrp="1"/>
          </p:cNvSpPr>
          <p:nvPr>
            <p:ph type="title"/>
          </p:nvPr>
        </p:nvSpPr>
        <p:spPr/>
        <p:txBody>
          <a:bodyPr/>
          <a:lstStyle/>
          <a:p>
            <a:r>
              <a:rPr lang="en-US" dirty="0"/>
              <a:t>intern / extern - </a:t>
            </a:r>
            <a:r>
              <a:rPr lang="en-US" dirty="0" err="1"/>
              <a:t>variabel</a:t>
            </a:r>
            <a:r>
              <a:rPr lang="en-US" dirty="0"/>
              <a:t> / </a:t>
            </a:r>
            <a:r>
              <a:rPr lang="en-US" dirty="0" err="1"/>
              <a:t>stabil</a:t>
            </a:r>
            <a:r>
              <a:rPr lang="en-US" dirty="0"/>
              <a:t> </a:t>
            </a:r>
            <a:endParaRPr lang="de-AT" dirty="0"/>
          </a:p>
        </p:txBody>
      </p:sp>
      <p:sp>
        <p:nvSpPr>
          <p:cNvPr id="3" name="Inhaltsplatzhalter 2">
            <a:extLst>
              <a:ext uri="{FF2B5EF4-FFF2-40B4-BE49-F238E27FC236}">
                <a16:creationId xmlns:a16="http://schemas.microsoft.com/office/drawing/2014/main" id="{FFA26875-4053-4CE1-B4C6-6E87E3A93911}"/>
              </a:ext>
            </a:extLst>
          </p:cNvPr>
          <p:cNvSpPr>
            <a:spLocks noGrp="1"/>
          </p:cNvSpPr>
          <p:nvPr>
            <p:ph idx="1"/>
          </p:nvPr>
        </p:nvSpPr>
        <p:spPr>
          <a:xfrm>
            <a:off x="838199" y="1724541"/>
            <a:ext cx="10515600" cy="4123715"/>
          </a:xfrm>
        </p:spPr>
        <p:txBody>
          <a:bodyPr/>
          <a:lstStyle/>
          <a:p>
            <a:r>
              <a:rPr lang="de-AT" dirty="0"/>
              <a:t>Kombiniert man zunächst die Dimensionen intern – extern mit variabel – stabil, so gelangt man zu folgendem </a:t>
            </a:r>
            <a:r>
              <a:rPr lang="de-AT" dirty="0" err="1"/>
              <a:t>Vierfelderschema</a:t>
            </a:r>
            <a:r>
              <a:rPr lang="en-US" dirty="0"/>
              <a:t>:</a:t>
            </a:r>
          </a:p>
          <a:p>
            <a:endParaRPr lang="de-AT" dirty="0"/>
          </a:p>
          <a:p>
            <a:endParaRPr lang="de-AT" dirty="0"/>
          </a:p>
        </p:txBody>
      </p:sp>
      <p:sp>
        <p:nvSpPr>
          <p:cNvPr id="4" name="Fußzeilenplatzhalter 3">
            <a:extLst>
              <a:ext uri="{FF2B5EF4-FFF2-40B4-BE49-F238E27FC236}">
                <a16:creationId xmlns:a16="http://schemas.microsoft.com/office/drawing/2014/main" id="{415065A1-8CCD-4BBD-AB20-9B532CCA430F}"/>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962B7341-E3C0-4FB3-AAAE-7456AC2535F5}"/>
              </a:ext>
            </a:extLst>
          </p:cNvPr>
          <p:cNvSpPr>
            <a:spLocks noGrp="1"/>
          </p:cNvSpPr>
          <p:nvPr>
            <p:ph type="sldNum" sz="quarter" idx="12"/>
          </p:nvPr>
        </p:nvSpPr>
        <p:spPr/>
        <p:txBody>
          <a:bodyPr/>
          <a:lstStyle/>
          <a:p>
            <a:fld id="{8B44F962-17F4-4193-8DD0-20201EFDB343}" type="slidenum">
              <a:rPr lang="de-AT" smtClean="0"/>
              <a:pPr/>
              <a:t>19</a:t>
            </a:fld>
            <a:endParaRPr lang="de-AT" dirty="0"/>
          </a:p>
        </p:txBody>
      </p:sp>
      <p:graphicFrame>
        <p:nvGraphicFramePr>
          <p:cNvPr id="7" name="Tabelle 6">
            <a:extLst>
              <a:ext uri="{FF2B5EF4-FFF2-40B4-BE49-F238E27FC236}">
                <a16:creationId xmlns:a16="http://schemas.microsoft.com/office/drawing/2014/main" id="{FA43A73C-756C-4966-86EB-FFB6B0C2DAE7}"/>
              </a:ext>
            </a:extLst>
          </p:cNvPr>
          <p:cNvGraphicFramePr>
            <a:graphicFrameLocks noGrp="1"/>
          </p:cNvGraphicFramePr>
          <p:nvPr>
            <p:extLst>
              <p:ext uri="{D42A27DB-BD31-4B8C-83A1-F6EECF244321}">
                <p14:modId xmlns:p14="http://schemas.microsoft.com/office/powerpoint/2010/main" val="2100975255"/>
              </p:ext>
            </p:extLst>
          </p:nvPr>
        </p:nvGraphicFramePr>
        <p:xfrm>
          <a:off x="2844801" y="2694464"/>
          <a:ext cx="5406072" cy="3472920"/>
        </p:xfrm>
        <a:graphic>
          <a:graphicData uri="http://schemas.openxmlformats.org/drawingml/2006/table">
            <a:tbl>
              <a:tblPr firstRow="1" firstCol="1" bandRow="1">
                <a:tableStyleId>{5C22544A-7EE6-4342-B048-85BDC9FD1C3A}</a:tableStyleId>
              </a:tblPr>
              <a:tblGrid>
                <a:gridCol w="435704">
                  <a:extLst>
                    <a:ext uri="{9D8B030D-6E8A-4147-A177-3AD203B41FA5}">
                      <a16:colId xmlns:a16="http://schemas.microsoft.com/office/drawing/2014/main" val="3810942517"/>
                    </a:ext>
                  </a:extLst>
                </a:gridCol>
                <a:gridCol w="2485184">
                  <a:extLst>
                    <a:ext uri="{9D8B030D-6E8A-4147-A177-3AD203B41FA5}">
                      <a16:colId xmlns:a16="http://schemas.microsoft.com/office/drawing/2014/main" val="1524625949"/>
                    </a:ext>
                  </a:extLst>
                </a:gridCol>
                <a:gridCol w="2485184">
                  <a:extLst>
                    <a:ext uri="{9D8B030D-6E8A-4147-A177-3AD203B41FA5}">
                      <a16:colId xmlns:a16="http://schemas.microsoft.com/office/drawing/2014/main" val="106907187"/>
                    </a:ext>
                  </a:extLst>
                </a:gridCol>
              </a:tblGrid>
              <a:tr h="282109">
                <a:tc>
                  <a:txBody>
                    <a:bodyPr/>
                    <a:lstStyle/>
                    <a:p>
                      <a:pPr marL="71755" marR="71755" algn="just">
                        <a:lnSpc>
                          <a:spcPct val="107000"/>
                        </a:lnSpc>
                        <a:spcAft>
                          <a:spcPts val="0"/>
                        </a:spcAft>
                      </a:pPr>
                      <a:r>
                        <a:rPr lang="de-AT" sz="1100">
                          <a:effectLst/>
                        </a:rPr>
                        <a:t> </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de-AT" sz="2000" dirty="0">
                          <a:effectLst/>
                        </a:rPr>
                        <a:t>intern</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AT" sz="2000" dirty="0">
                          <a:effectLst/>
                        </a:rPr>
                        <a:t>extern</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0149901"/>
                  </a:ext>
                </a:extLst>
              </a:tr>
              <a:tr h="1580631">
                <a:tc>
                  <a:txBody>
                    <a:bodyPr/>
                    <a:lstStyle/>
                    <a:p>
                      <a:pPr marL="71755" marR="71755" algn="ctr">
                        <a:lnSpc>
                          <a:spcPct val="107000"/>
                        </a:lnSpc>
                        <a:spcAft>
                          <a:spcPts val="0"/>
                        </a:spcAft>
                      </a:pPr>
                      <a:r>
                        <a:rPr lang="de-AT" sz="2000">
                          <a:effectLst/>
                        </a:rPr>
                        <a:t>stabil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de-AT" sz="1800">
                          <a:effectLst/>
                        </a:rPr>
                        <a:t>Fähigkeiten, Können</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de-AT" sz="1800">
                          <a:effectLst/>
                        </a:rPr>
                        <a:t>Schwierigkeitsgrad einer Aufgabe</a:t>
                      </a:r>
                      <a:endParaRPr lang="de-A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6116817"/>
                  </a:ext>
                </a:extLst>
              </a:tr>
              <a:tr h="1580631">
                <a:tc>
                  <a:txBody>
                    <a:bodyPr/>
                    <a:lstStyle/>
                    <a:p>
                      <a:pPr marL="71755" marR="71755" algn="ctr">
                        <a:lnSpc>
                          <a:spcPct val="107000"/>
                        </a:lnSpc>
                        <a:spcAft>
                          <a:spcPts val="0"/>
                        </a:spcAft>
                      </a:pPr>
                      <a:r>
                        <a:rPr lang="de-AT" sz="2000" dirty="0">
                          <a:effectLst/>
                        </a:rPr>
                        <a:t>variabel</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de-AT" sz="1800" dirty="0">
                          <a:effectLst/>
                        </a:rPr>
                        <a:t>Anstrengung, Wollen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de-AT" sz="1800" dirty="0">
                          <a:effectLst/>
                        </a:rPr>
                        <a:t>Glück,</a:t>
                      </a:r>
                      <a:endParaRPr lang="de-AT" sz="1100" dirty="0">
                        <a:effectLst/>
                      </a:endParaRPr>
                    </a:p>
                    <a:p>
                      <a:pPr algn="ctr">
                        <a:lnSpc>
                          <a:spcPct val="107000"/>
                        </a:lnSpc>
                        <a:spcAft>
                          <a:spcPts val="0"/>
                        </a:spcAft>
                      </a:pPr>
                      <a:r>
                        <a:rPr lang="de-AT" sz="1800" dirty="0">
                          <a:effectLst/>
                        </a:rPr>
                        <a:t>Zufall</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0735366"/>
                  </a:ext>
                </a:extLst>
              </a:tr>
            </a:tbl>
          </a:graphicData>
        </a:graphic>
      </p:graphicFrame>
    </p:spTree>
    <p:extLst>
      <p:ext uri="{BB962C8B-B14F-4D97-AF65-F5344CB8AC3E}">
        <p14:creationId xmlns:p14="http://schemas.microsoft.com/office/powerpoint/2010/main" val="222930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BD49-6A55-405E-A7CE-12C1CF44BBF1}"/>
              </a:ext>
            </a:extLst>
          </p:cNvPr>
          <p:cNvSpPr>
            <a:spLocks noGrp="1"/>
          </p:cNvSpPr>
          <p:nvPr>
            <p:ph type="title"/>
          </p:nvPr>
        </p:nvSpPr>
        <p:spPr/>
        <p:txBody>
          <a:bodyPr/>
          <a:lstStyle/>
          <a:p>
            <a:r>
              <a:rPr lang="de-AT" dirty="0"/>
              <a:t>Überblick</a:t>
            </a:r>
          </a:p>
        </p:txBody>
      </p:sp>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3963312422"/>
              </p:ext>
            </p:extLst>
          </p:nvPr>
        </p:nvGraphicFramePr>
        <p:xfrm>
          <a:off x="838200" y="1647092"/>
          <a:ext cx="10515600" cy="452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a:t>Überblick</a:t>
            </a:r>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69683-C686-4401-9550-18D878EFBDF3}"/>
              </a:ext>
            </a:extLst>
          </p:cNvPr>
          <p:cNvSpPr>
            <a:spLocks noGrp="1"/>
          </p:cNvSpPr>
          <p:nvPr>
            <p:ph type="title"/>
          </p:nvPr>
        </p:nvSpPr>
        <p:spPr/>
        <p:txBody>
          <a:bodyPr/>
          <a:lstStyle/>
          <a:p>
            <a:r>
              <a:rPr lang="de-AT" dirty="0"/>
              <a:t>global / spezifisch </a:t>
            </a:r>
          </a:p>
        </p:txBody>
      </p:sp>
      <p:sp>
        <p:nvSpPr>
          <p:cNvPr id="3" name="Inhaltsplatzhalter 2">
            <a:extLst>
              <a:ext uri="{FF2B5EF4-FFF2-40B4-BE49-F238E27FC236}">
                <a16:creationId xmlns:a16="http://schemas.microsoft.com/office/drawing/2014/main" id="{804ED809-ECCF-4A8A-9D97-A0EEB760D7D7}"/>
              </a:ext>
            </a:extLst>
          </p:cNvPr>
          <p:cNvSpPr>
            <a:spLocks noGrp="1"/>
          </p:cNvSpPr>
          <p:nvPr>
            <p:ph idx="1"/>
          </p:nvPr>
        </p:nvSpPr>
        <p:spPr/>
        <p:txBody>
          <a:bodyPr/>
          <a:lstStyle/>
          <a:p>
            <a:r>
              <a:rPr lang="de-AT" dirty="0"/>
              <a:t>Die dritte Dimension bezieht sich auf die Reichweite der Ursache. Eine Ursache ist global, wenn sie sich in unterschiedlichen Situationen gleichermaßen auswirkt („Sie wird alles beeinflussen, was noch kommt.“) während sie spezifisch ist, wenn sie auf eine bestimmte Situation beschränkt ist („Sie wird sich nur in dieser Situation auswirken.“).</a:t>
            </a:r>
          </a:p>
        </p:txBody>
      </p:sp>
      <p:sp>
        <p:nvSpPr>
          <p:cNvPr id="4" name="Fußzeilenplatzhalter 3">
            <a:extLst>
              <a:ext uri="{FF2B5EF4-FFF2-40B4-BE49-F238E27FC236}">
                <a16:creationId xmlns:a16="http://schemas.microsoft.com/office/drawing/2014/main" id="{C5ADA2C4-2AB9-44D9-B043-5F59DEAAF01B}"/>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BEFAD030-8B80-471C-9AB2-79AB70371AFC}"/>
              </a:ext>
            </a:extLst>
          </p:cNvPr>
          <p:cNvSpPr>
            <a:spLocks noGrp="1"/>
          </p:cNvSpPr>
          <p:nvPr>
            <p:ph type="sldNum" sz="quarter" idx="12"/>
          </p:nvPr>
        </p:nvSpPr>
        <p:spPr/>
        <p:txBody>
          <a:bodyPr/>
          <a:lstStyle/>
          <a:p>
            <a:fld id="{8B44F962-17F4-4193-8DD0-20201EFDB343}" type="slidenum">
              <a:rPr lang="de-AT" smtClean="0"/>
              <a:pPr/>
              <a:t>20</a:t>
            </a:fld>
            <a:endParaRPr lang="de-AT" dirty="0"/>
          </a:p>
        </p:txBody>
      </p:sp>
    </p:spTree>
    <p:extLst>
      <p:ext uri="{BB962C8B-B14F-4D97-AF65-F5344CB8AC3E}">
        <p14:creationId xmlns:p14="http://schemas.microsoft.com/office/powerpoint/2010/main" val="414085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8148C-4CC2-46AC-9798-635489345807}"/>
              </a:ext>
            </a:extLst>
          </p:cNvPr>
          <p:cNvSpPr>
            <a:spLocks noGrp="1"/>
          </p:cNvSpPr>
          <p:nvPr>
            <p:ph type="title"/>
          </p:nvPr>
        </p:nvSpPr>
        <p:spPr/>
        <p:txBody>
          <a:bodyPr/>
          <a:lstStyle/>
          <a:p>
            <a:r>
              <a:rPr lang="en-US" dirty="0"/>
              <a:t>internal / external - variable / stable - </a:t>
            </a:r>
            <a:r>
              <a:rPr lang="de-AT" dirty="0"/>
              <a:t>global / </a:t>
            </a:r>
            <a:r>
              <a:rPr lang="de-AT" dirty="0" err="1"/>
              <a:t>specific</a:t>
            </a:r>
            <a:r>
              <a:rPr lang="de-AT" dirty="0"/>
              <a:t> </a:t>
            </a:r>
          </a:p>
        </p:txBody>
      </p:sp>
      <p:sp>
        <p:nvSpPr>
          <p:cNvPr id="3" name="Inhaltsplatzhalter 2">
            <a:extLst>
              <a:ext uri="{FF2B5EF4-FFF2-40B4-BE49-F238E27FC236}">
                <a16:creationId xmlns:a16="http://schemas.microsoft.com/office/drawing/2014/main" id="{131A62DE-DC93-4869-AB08-B115D499FE4F}"/>
              </a:ext>
            </a:extLst>
          </p:cNvPr>
          <p:cNvSpPr>
            <a:spLocks noGrp="1"/>
          </p:cNvSpPr>
          <p:nvPr>
            <p:ph idx="1"/>
          </p:nvPr>
        </p:nvSpPr>
        <p:spPr>
          <a:xfrm>
            <a:off x="838199" y="1730518"/>
            <a:ext cx="10515600" cy="4123715"/>
          </a:xfrm>
        </p:spPr>
        <p:txBody>
          <a:bodyPr/>
          <a:lstStyle/>
          <a:p>
            <a:r>
              <a:rPr lang="de-AT" dirty="0"/>
              <a:t>Kombiniert man obenstehendes </a:t>
            </a:r>
            <a:r>
              <a:rPr lang="de-AT" dirty="0" err="1"/>
              <a:t>Vierfelderschema</a:t>
            </a:r>
            <a:r>
              <a:rPr lang="de-AT" dirty="0"/>
              <a:t> noch mit dem Gegensatzpaar global – spezifisch, so gelangt man zu folgender Einteilung</a:t>
            </a:r>
            <a:r>
              <a:rPr lang="en-US" dirty="0"/>
              <a:t>:</a:t>
            </a:r>
          </a:p>
          <a:p>
            <a:endParaRPr lang="en-US" dirty="0"/>
          </a:p>
          <a:p>
            <a:endParaRPr lang="de-AT" dirty="0"/>
          </a:p>
        </p:txBody>
      </p:sp>
      <p:sp>
        <p:nvSpPr>
          <p:cNvPr id="4" name="Fußzeilenplatzhalter 3">
            <a:extLst>
              <a:ext uri="{FF2B5EF4-FFF2-40B4-BE49-F238E27FC236}">
                <a16:creationId xmlns:a16="http://schemas.microsoft.com/office/drawing/2014/main" id="{B5AC7C7F-28DF-4958-9B8E-FA9E02FA33D5}"/>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AC910F0E-BDAF-4F56-8DAA-8910E7E7C519}"/>
              </a:ext>
            </a:extLst>
          </p:cNvPr>
          <p:cNvSpPr>
            <a:spLocks noGrp="1"/>
          </p:cNvSpPr>
          <p:nvPr>
            <p:ph type="sldNum" sz="quarter" idx="12"/>
          </p:nvPr>
        </p:nvSpPr>
        <p:spPr/>
        <p:txBody>
          <a:bodyPr/>
          <a:lstStyle/>
          <a:p>
            <a:fld id="{8B44F962-17F4-4193-8DD0-20201EFDB343}" type="slidenum">
              <a:rPr lang="de-AT" smtClean="0"/>
              <a:pPr/>
              <a:t>21</a:t>
            </a:fld>
            <a:endParaRPr lang="de-AT" dirty="0"/>
          </a:p>
        </p:txBody>
      </p:sp>
      <p:graphicFrame>
        <p:nvGraphicFramePr>
          <p:cNvPr id="7" name="Tabelle 6">
            <a:extLst>
              <a:ext uri="{FF2B5EF4-FFF2-40B4-BE49-F238E27FC236}">
                <a16:creationId xmlns:a16="http://schemas.microsoft.com/office/drawing/2014/main" id="{558BD80C-3585-4260-B722-212107CC7794}"/>
              </a:ext>
            </a:extLst>
          </p:cNvPr>
          <p:cNvGraphicFramePr>
            <a:graphicFrameLocks noGrp="1"/>
          </p:cNvGraphicFramePr>
          <p:nvPr>
            <p:extLst>
              <p:ext uri="{D42A27DB-BD31-4B8C-83A1-F6EECF244321}">
                <p14:modId xmlns:p14="http://schemas.microsoft.com/office/powerpoint/2010/main" val="3115250170"/>
              </p:ext>
            </p:extLst>
          </p:nvPr>
        </p:nvGraphicFramePr>
        <p:xfrm>
          <a:off x="1488141" y="3006166"/>
          <a:ext cx="9371105" cy="2924816"/>
        </p:xfrm>
        <a:graphic>
          <a:graphicData uri="http://schemas.openxmlformats.org/drawingml/2006/table">
            <a:tbl>
              <a:tblPr firstRow="1" firstCol="1" bandRow="1">
                <a:tableStyleId>{5C22544A-7EE6-4342-B048-85BDC9FD1C3A}</a:tableStyleId>
              </a:tblPr>
              <a:tblGrid>
                <a:gridCol w="430306">
                  <a:extLst>
                    <a:ext uri="{9D8B030D-6E8A-4147-A177-3AD203B41FA5}">
                      <a16:colId xmlns:a16="http://schemas.microsoft.com/office/drawing/2014/main" val="3129567997"/>
                    </a:ext>
                  </a:extLst>
                </a:gridCol>
                <a:gridCol w="2378408">
                  <a:extLst>
                    <a:ext uri="{9D8B030D-6E8A-4147-A177-3AD203B41FA5}">
                      <a16:colId xmlns:a16="http://schemas.microsoft.com/office/drawing/2014/main" val="4016549841"/>
                    </a:ext>
                  </a:extLst>
                </a:gridCol>
                <a:gridCol w="2187787">
                  <a:extLst>
                    <a:ext uri="{9D8B030D-6E8A-4147-A177-3AD203B41FA5}">
                      <a16:colId xmlns:a16="http://schemas.microsoft.com/office/drawing/2014/main" val="3992071771"/>
                    </a:ext>
                  </a:extLst>
                </a:gridCol>
                <a:gridCol w="2186817">
                  <a:extLst>
                    <a:ext uri="{9D8B030D-6E8A-4147-A177-3AD203B41FA5}">
                      <a16:colId xmlns:a16="http://schemas.microsoft.com/office/drawing/2014/main" val="3124495589"/>
                    </a:ext>
                  </a:extLst>
                </a:gridCol>
                <a:gridCol w="2187787">
                  <a:extLst>
                    <a:ext uri="{9D8B030D-6E8A-4147-A177-3AD203B41FA5}">
                      <a16:colId xmlns:a16="http://schemas.microsoft.com/office/drawing/2014/main" val="2239704742"/>
                    </a:ext>
                  </a:extLst>
                </a:gridCol>
              </a:tblGrid>
              <a:tr h="233318">
                <a:tc>
                  <a:txBody>
                    <a:bodyPr/>
                    <a:lstStyle/>
                    <a:p>
                      <a:pPr marL="71755" marR="71755" algn="ctr">
                        <a:lnSpc>
                          <a:spcPct val="107000"/>
                        </a:lnSpc>
                        <a:spcAft>
                          <a:spcPts val="0"/>
                        </a:spcAft>
                      </a:pPr>
                      <a:r>
                        <a:rPr lang="de-AT" sz="2000">
                          <a:effectLst/>
                        </a:rPr>
                        <a:t> </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07000"/>
                        </a:lnSpc>
                        <a:spcAft>
                          <a:spcPts val="0"/>
                        </a:spcAft>
                      </a:pPr>
                      <a:r>
                        <a:rPr lang="de-AT" sz="2000">
                          <a:effectLst/>
                        </a:rPr>
                        <a:t>intern+stabil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AT" sz="2000">
                          <a:effectLst/>
                        </a:rPr>
                        <a:t>intern+variabel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AT" sz="2000">
                          <a:effectLst/>
                        </a:rPr>
                        <a:t>extern+stabil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AT" sz="2000">
                          <a:effectLst/>
                        </a:rPr>
                        <a:t>extern+variabel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2964815"/>
                  </a:ext>
                </a:extLst>
              </a:tr>
              <a:tr h="1306579">
                <a:tc>
                  <a:txBody>
                    <a:bodyPr/>
                    <a:lstStyle/>
                    <a:p>
                      <a:pPr marL="71755" marR="71755" algn="ctr">
                        <a:lnSpc>
                          <a:spcPct val="107000"/>
                        </a:lnSpc>
                        <a:spcAft>
                          <a:spcPts val="0"/>
                        </a:spcAft>
                      </a:pPr>
                      <a:r>
                        <a:rPr lang="de-AT" sz="2000">
                          <a:effectLst/>
                        </a:rPr>
                        <a:t>global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de-AT" sz="2000">
                          <a:effectLst/>
                        </a:rPr>
                        <a:t>generelle eigene Fähigkeit bzw. Unfähigkeit.</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AT" sz="2000">
                          <a:effectLst/>
                        </a:rPr>
                        <a:t>genereller Einsatz, Fleiß, Anstrengung.</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AT" sz="2000">
                          <a:effectLst/>
                        </a:rPr>
                        <a:t>generelle Anforderungen von außen.</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AT" sz="2000">
                          <a:effectLst/>
                        </a:rPr>
                        <a:t>Glück, Pech (un)günstige Umstände im Allgemeinen</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850541"/>
                  </a:ext>
                </a:extLst>
              </a:tr>
              <a:tr h="1306579">
                <a:tc>
                  <a:txBody>
                    <a:bodyPr/>
                    <a:lstStyle/>
                    <a:p>
                      <a:pPr marL="71755" marR="71755" algn="ctr">
                        <a:lnSpc>
                          <a:spcPct val="107000"/>
                        </a:lnSpc>
                        <a:spcAft>
                          <a:spcPts val="0"/>
                        </a:spcAft>
                      </a:pPr>
                      <a:r>
                        <a:rPr lang="de-AT" sz="2000">
                          <a:effectLst/>
                        </a:rPr>
                        <a:t>spezifisch</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de-AT" sz="2000">
                          <a:effectLst/>
                        </a:rPr>
                        <a:t>für eine bestimmte Tätigkeit notwendige Fähigkeit</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AT" sz="2000">
                          <a:effectLst/>
                        </a:rPr>
                        <a:t>Einsatz, Fleiß, Anstrengung in bestimmter Situation</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AT" sz="2000">
                          <a:effectLst/>
                        </a:rPr>
                        <a:t>spezifische Anforderungen in bestimmter Situation.</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AT" sz="2000" dirty="0">
                          <a:effectLst/>
                        </a:rPr>
                        <a:t>Glück und Pech in bestimmter Situation.</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6066534"/>
                  </a:ext>
                </a:extLst>
              </a:tr>
            </a:tbl>
          </a:graphicData>
        </a:graphic>
      </p:graphicFrame>
    </p:spTree>
    <p:extLst>
      <p:ext uri="{BB962C8B-B14F-4D97-AF65-F5344CB8AC3E}">
        <p14:creationId xmlns:p14="http://schemas.microsoft.com/office/powerpoint/2010/main" val="358176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0FE82-8631-4E53-9BFB-107609DCE3DA}"/>
              </a:ext>
            </a:extLst>
          </p:cNvPr>
          <p:cNvSpPr>
            <a:spLocks noGrp="1"/>
          </p:cNvSpPr>
          <p:nvPr>
            <p:ph type="title"/>
          </p:nvPr>
        </p:nvSpPr>
        <p:spPr/>
        <p:txBody>
          <a:bodyPr/>
          <a:lstStyle/>
          <a:p>
            <a:r>
              <a:rPr lang="de-AT" dirty="0"/>
              <a:t>Wie könnte ein/e </a:t>
            </a:r>
            <a:r>
              <a:rPr lang="de-AT" dirty="0" err="1"/>
              <a:t>SchülerIn</a:t>
            </a:r>
            <a:r>
              <a:rPr lang="de-AT" dirty="0"/>
              <a:t>, die/der bei einer Prüfung durchgefallen ist, sich diesen Misserfolg nun erklären</a:t>
            </a:r>
            <a:r>
              <a:rPr lang="en-US" dirty="0"/>
              <a:t>? </a:t>
            </a:r>
            <a:endParaRPr lang="de-AT" dirty="0"/>
          </a:p>
        </p:txBody>
      </p:sp>
      <p:sp>
        <p:nvSpPr>
          <p:cNvPr id="4" name="Fußzeilenplatzhalter 3">
            <a:extLst>
              <a:ext uri="{FF2B5EF4-FFF2-40B4-BE49-F238E27FC236}">
                <a16:creationId xmlns:a16="http://schemas.microsoft.com/office/drawing/2014/main" id="{B5C850C9-FDF7-4E36-B988-62408B565F80}"/>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9A462043-B8D6-45FA-AB5F-E013A4E9FD61}"/>
              </a:ext>
            </a:extLst>
          </p:cNvPr>
          <p:cNvSpPr>
            <a:spLocks noGrp="1"/>
          </p:cNvSpPr>
          <p:nvPr>
            <p:ph type="sldNum" sz="quarter" idx="12"/>
          </p:nvPr>
        </p:nvSpPr>
        <p:spPr/>
        <p:txBody>
          <a:bodyPr/>
          <a:lstStyle/>
          <a:p>
            <a:fld id="{8B44F962-17F4-4193-8DD0-20201EFDB343}" type="slidenum">
              <a:rPr lang="de-AT" smtClean="0"/>
              <a:pPr/>
              <a:t>22</a:t>
            </a:fld>
            <a:endParaRPr lang="de-AT" dirty="0"/>
          </a:p>
        </p:txBody>
      </p:sp>
      <p:graphicFrame>
        <p:nvGraphicFramePr>
          <p:cNvPr id="8" name="Inhaltsplatzhalter 7">
            <a:extLst>
              <a:ext uri="{FF2B5EF4-FFF2-40B4-BE49-F238E27FC236}">
                <a16:creationId xmlns:a16="http://schemas.microsoft.com/office/drawing/2014/main" id="{D404C7E1-2DA7-4538-8A42-312213C96669}"/>
              </a:ext>
            </a:extLst>
          </p:cNvPr>
          <p:cNvGraphicFramePr>
            <a:graphicFrameLocks noGrp="1"/>
          </p:cNvGraphicFramePr>
          <p:nvPr>
            <p:ph idx="1"/>
            <p:extLst>
              <p:ext uri="{D42A27DB-BD31-4B8C-83A1-F6EECF244321}">
                <p14:modId xmlns:p14="http://schemas.microsoft.com/office/powerpoint/2010/main" val="980377535"/>
              </p:ext>
            </p:extLst>
          </p:nvPr>
        </p:nvGraphicFramePr>
        <p:xfrm>
          <a:off x="956235" y="2510118"/>
          <a:ext cx="10249647" cy="3666846"/>
        </p:xfrm>
        <a:graphic>
          <a:graphicData uri="http://schemas.openxmlformats.org/drawingml/2006/table">
            <a:tbl>
              <a:tblPr firstRow="1" firstCol="1" bandRow="1">
                <a:tableStyleId>{5C22544A-7EE6-4342-B048-85BDC9FD1C3A}</a:tableStyleId>
              </a:tblPr>
              <a:tblGrid>
                <a:gridCol w="696477">
                  <a:extLst>
                    <a:ext uri="{9D8B030D-6E8A-4147-A177-3AD203B41FA5}">
                      <a16:colId xmlns:a16="http://schemas.microsoft.com/office/drawing/2014/main" val="3442291309"/>
                    </a:ext>
                  </a:extLst>
                </a:gridCol>
                <a:gridCol w="2387762">
                  <a:extLst>
                    <a:ext uri="{9D8B030D-6E8A-4147-A177-3AD203B41FA5}">
                      <a16:colId xmlns:a16="http://schemas.microsoft.com/office/drawing/2014/main" val="2249366358"/>
                    </a:ext>
                  </a:extLst>
                </a:gridCol>
                <a:gridCol w="2388823">
                  <a:extLst>
                    <a:ext uri="{9D8B030D-6E8A-4147-A177-3AD203B41FA5}">
                      <a16:colId xmlns:a16="http://schemas.microsoft.com/office/drawing/2014/main" val="1015336786"/>
                    </a:ext>
                  </a:extLst>
                </a:gridCol>
                <a:gridCol w="2387762">
                  <a:extLst>
                    <a:ext uri="{9D8B030D-6E8A-4147-A177-3AD203B41FA5}">
                      <a16:colId xmlns:a16="http://schemas.microsoft.com/office/drawing/2014/main" val="1812337036"/>
                    </a:ext>
                  </a:extLst>
                </a:gridCol>
                <a:gridCol w="2388823">
                  <a:extLst>
                    <a:ext uri="{9D8B030D-6E8A-4147-A177-3AD203B41FA5}">
                      <a16:colId xmlns:a16="http://schemas.microsoft.com/office/drawing/2014/main" val="574024657"/>
                    </a:ext>
                  </a:extLst>
                </a:gridCol>
              </a:tblGrid>
              <a:tr h="541845">
                <a:tc>
                  <a:txBody>
                    <a:bodyPr/>
                    <a:lstStyle/>
                    <a:p>
                      <a:pPr marL="71755" marR="71755" algn="ctr">
                        <a:lnSpc>
                          <a:spcPct val="107000"/>
                        </a:lnSpc>
                        <a:spcAft>
                          <a:spcPts val="0"/>
                        </a:spcAft>
                      </a:pPr>
                      <a:r>
                        <a:rPr lang="de-AT" sz="2000">
                          <a:effectLst/>
                        </a:rPr>
                        <a:t> </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vert="vert270"/>
                </a:tc>
                <a:tc>
                  <a:txBody>
                    <a:bodyPr/>
                    <a:lstStyle/>
                    <a:p>
                      <a:pPr marL="71755" marR="71755" algn="ctr">
                        <a:lnSpc>
                          <a:spcPct val="107000"/>
                        </a:lnSpc>
                        <a:spcAft>
                          <a:spcPts val="0"/>
                        </a:spcAft>
                      </a:pPr>
                      <a:r>
                        <a:rPr lang="de-AT" sz="2000">
                          <a:effectLst/>
                        </a:rPr>
                        <a:t>intern+stabil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marL="71755" marR="71755" algn="ctr">
                        <a:lnSpc>
                          <a:spcPct val="107000"/>
                        </a:lnSpc>
                        <a:spcAft>
                          <a:spcPts val="0"/>
                        </a:spcAft>
                      </a:pPr>
                      <a:r>
                        <a:rPr lang="de-AT" sz="2000">
                          <a:effectLst/>
                        </a:rPr>
                        <a:t>intern+variabel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marL="71755" marR="71755" algn="ctr">
                        <a:lnSpc>
                          <a:spcPct val="107000"/>
                        </a:lnSpc>
                        <a:spcAft>
                          <a:spcPts val="0"/>
                        </a:spcAft>
                      </a:pPr>
                      <a:r>
                        <a:rPr lang="de-AT" sz="2000">
                          <a:effectLst/>
                        </a:rPr>
                        <a:t>extern+stabil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marL="71755" marR="71755" algn="ctr">
                        <a:lnSpc>
                          <a:spcPct val="107000"/>
                        </a:lnSpc>
                        <a:spcAft>
                          <a:spcPts val="0"/>
                        </a:spcAft>
                      </a:pPr>
                      <a:r>
                        <a:rPr lang="de-AT" sz="2000">
                          <a:effectLst/>
                        </a:rPr>
                        <a:t>extern+variabel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extLst>
                  <a:ext uri="{0D108BD9-81ED-4DB2-BD59-A6C34878D82A}">
                    <a16:rowId xmlns:a16="http://schemas.microsoft.com/office/drawing/2014/main" val="2381026354"/>
                  </a:ext>
                </a:extLst>
              </a:tr>
              <a:tr h="1786657">
                <a:tc>
                  <a:txBody>
                    <a:bodyPr/>
                    <a:lstStyle/>
                    <a:p>
                      <a:pPr marL="71755" marR="71755" algn="ctr">
                        <a:lnSpc>
                          <a:spcPct val="107000"/>
                        </a:lnSpc>
                        <a:spcAft>
                          <a:spcPts val="0"/>
                        </a:spcAft>
                      </a:pPr>
                      <a:r>
                        <a:rPr lang="de-AT" sz="2000">
                          <a:effectLst/>
                        </a:rPr>
                        <a:t>global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vert="vert270"/>
                </a:tc>
                <a:tc>
                  <a:txBody>
                    <a:bodyPr/>
                    <a:lstStyle/>
                    <a:p>
                      <a:pPr>
                        <a:lnSpc>
                          <a:spcPct val="107000"/>
                        </a:lnSpc>
                        <a:spcAft>
                          <a:spcPts val="0"/>
                        </a:spcAft>
                      </a:pPr>
                      <a:r>
                        <a:rPr lang="de-AT" sz="2000">
                          <a:effectLst/>
                        </a:rPr>
                        <a:t>Ich bin unfähig, Prüfungen zu bestehen.</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a:lnSpc>
                          <a:spcPct val="107000"/>
                        </a:lnSpc>
                        <a:spcAft>
                          <a:spcPts val="0"/>
                        </a:spcAft>
                      </a:pPr>
                      <a:r>
                        <a:rPr lang="de-AT" sz="2000">
                          <a:effectLst/>
                        </a:rPr>
                        <a:t>Ich bin immer zu schlecht vorbereitet.</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a:lnSpc>
                          <a:spcPct val="107000"/>
                        </a:lnSpc>
                        <a:spcAft>
                          <a:spcPts val="0"/>
                        </a:spcAft>
                      </a:pPr>
                      <a:r>
                        <a:rPr lang="de-AT" sz="2000">
                          <a:effectLst/>
                        </a:rPr>
                        <a:t>LehrerInnen verlangen immer zu viel.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a:lnSpc>
                          <a:spcPct val="107000"/>
                        </a:lnSpc>
                        <a:spcAft>
                          <a:spcPts val="0"/>
                        </a:spcAft>
                      </a:pPr>
                      <a:r>
                        <a:rPr lang="de-AT" sz="2000">
                          <a:effectLst/>
                        </a:rPr>
                        <a:t>Ich hatte Pech und habe schwere Prüfungsfragen bekommen.</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extLst>
                  <a:ext uri="{0D108BD9-81ED-4DB2-BD59-A6C34878D82A}">
                    <a16:rowId xmlns:a16="http://schemas.microsoft.com/office/drawing/2014/main" val="3542142989"/>
                  </a:ext>
                </a:extLst>
              </a:tr>
              <a:tr h="1338344">
                <a:tc>
                  <a:txBody>
                    <a:bodyPr/>
                    <a:lstStyle/>
                    <a:p>
                      <a:pPr marL="71755" marR="71755" algn="ctr">
                        <a:lnSpc>
                          <a:spcPct val="107000"/>
                        </a:lnSpc>
                        <a:spcAft>
                          <a:spcPts val="0"/>
                        </a:spcAft>
                      </a:pPr>
                      <a:r>
                        <a:rPr lang="de-AT" sz="2000">
                          <a:effectLst/>
                        </a:rPr>
                        <a:t>spezifisch</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vert="vert270"/>
                </a:tc>
                <a:tc>
                  <a:txBody>
                    <a:bodyPr/>
                    <a:lstStyle/>
                    <a:p>
                      <a:pPr>
                        <a:lnSpc>
                          <a:spcPct val="107000"/>
                        </a:lnSpc>
                        <a:spcAft>
                          <a:spcPts val="0"/>
                        </a:spcAft>
                      </a:pPr>
                      <a:r>
                        <a:rPr lang="de-AT" sz="2000">
                          <a:effectLst/>
                        </a:rPr>
                        <a:t>Das Prüfungsthema war zu schwierig für mich.</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a:lnSpc>
                          <a:spcPct val="107000"/>
                        </a:lnSpc>
                        <a:spcAft>
                          <a:spcPts val="0"/>
                        </a:spcAft>
                      </a:pPr>
                      <a:r>
                        <a:rPr lang="de-AT" sz="2000">
                          <a:effectLst/>
                        </a:rPr>
                        <a:t>Ich habe für diese Prüfung zu wenig gelernt.</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a:lnSpc>
                          <a:spcPct val="107000"/>
                        </a:lnSpc>
                        <a:spcAft>
                          <a:spcPts val="0"/>
                        </a:spcAft>
                      </a:pPr>
                      <a:r>
                        <a:rPr lang="de-AT" sz="2000">
                          <a:effectLst/>
                        </a:rPr>
                        <a:t>Diese/r LehrerIn ist zu anspruchsvoll.</a:t>
                      </a:r>
                      <a:endParaRPr lang="de-AT" sz="200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tc>
                  <a:txBody>
                    <a:bodyPr/>
                    <a:lstStyle/>
                    <a:p>
                      <a:pPr>
                        <a:lnSpc>
                          <a:spcPct val="107000"/>
                        </a:lnSpc>
                        <a:spcAft>
                          <a:spcPts val="0"/>
                        </a:spcAft>
                      </a:pPr>
                      <a:r>
                        <a:rPr lang="de-AT" sz="2000" dirty="0">
                          <a:effectLst/>
                        </a:rPr>
                        <a:t>Auf diese Prüfungsfragen war ich nicht vorbereitet.</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899" marR="58899" marT="0" marB="0"/>
                </a:tc>
                <a:extLst>
                  <a:ext uri="{0D108BD9-81ED-4DB2-BD59-A6C34878D82A}">
                    <a16:rowId xmlns:a16="http://schemas.microsoft.com/office/drawing/2014/main" val="1823918982"/>
                  </a:ext>
                </a:extLst>
              </a:tr>
            </a:tbl>
          </a:graphicData>
        </a:graphic>
      </p:graphicFrame>
    </p:spTree>
    <p:extLst>
      <p:ext uri="{BB962C8B-B14F-4D97-AF65-F5344CB8AC3E}">
        <p14:creationId xmlns:p14="http://schemas.microsoft.com/office/powerpoint/2010/main" val="405922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F1B4A-1317-4A7F-9203-72DD41958876}"/>
              </a:ext>
            </a:extLst>
          </p:cNvPr>
          <p:cNvSpPr>
            <a:spLocks noGrp="1"/>
          </p:cNvSpPr>
          <p:nvPr>
            <p:ph type="title"/>
          </p:nvPr>
        </p:nvSpPr>
        <p:spPr/>
        <p:txBody>
          <a:bodyPr/>
          <a:lstStyle/>
          <a:p>
            <a:r>
              <a:rPr lang="de-AT" dirty="0"/>
              <a:t>Einsatz der Attributionstheorie im Unterricht</a:t>
            </a:r>
          </a:p>
        </p:txBody>
      </p:sp>
      <p:sp>
        <p:nvSpPr>
          <p:cNvPr id="3" name="Inhaltsplatzhalter 2">
            <a:extLst>
              <a:ext uri="{FF2B5EF4-FFF2-40B4-BE49-F238E27FC236}">
                <a16:creationId xmlns:a16="http://schemas.microsoft.com/office/drawing/2014/main" id="{9FA5CB6B-DD4B-4724-9307-323E8D367717}"/>
              </a:ext>
            </a:extLst>
          </p:cNvPr>
          <p:cNvSpPr>
            <a:spLocks noGrp="1"/>
          </p:cNvSpPr>
          <p:nvPr>
            <p:ph idx="1"/>
          </p:nvPr>
        </p:nvSpPr>
        <p:spPr/>
        <p:txBody>
          <a:bodyPr/>
          <a:lstStyle/>
          <a:p>
            <a:r>
              <a:rPr lang="de-AT" dirty="0"/>
              <a:t>Lehrer/innen haben durch die Art, wie sie Erfolge und Misserfolge ihrer SchülerInnen kommentieren, einen Einfluss darauf, zu welchen Schlussfolgerungen und Bewertungen ihre SchülerInnen über sich selbst kommen. Je nachdem, welchen Attributionsstil sie verwenden, können sie dazu beitragen, dass vor allem leistungsschwächere SchülerInnen entweder motiviert bleiben und sich weiter anstrengen oder beginnen, sich mehr und mehr von der Schule und ihren Anforderungen abzuwenden.</a:t>
            </a:r>
          </a:p>
        </p:txBody>
      </p:sp>
      <p:sp>
        <p:nvSpPr>
          <p:cNvPr id="4" name="Fußzeilenplatzhalter 3">
            <a:extLst>
              <a:ext uri="{FF2B5EF4-FFF2-40B4-BE49-F238E27FC236}">
                <a16:creationId xmlns:a16="http://schemas.microsoft.com/office/drawing/2014/main" id="{DAF1E51E-EDB8-4709-A075-F63FC7605497}"/>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05300CFF-04C3-44E3-AEFB-0B6C562B15EE}"/>
              </a:ext>
            </a:extLst>
          </p:cNvPr>
          <p:cNvSpPr>
            <a:spLocks noGrp="1"/>
          </p:cNvSpPr>
          <p:nvPr>
            <p:ph type="sldNum" sz="quarter" idx="12"/>
          </p:nvPr>
        </p:nvSpPr>
        <p:spPr/>
        <p:txBody>
          <a:bodyPr/>
          <a:lstStyle/>
          <a:p>
            <a:fld id="{8B44F962-17F4-4193-8DD0-20201EFDB343}" type="slidenum">
              <a:rPr lang="de-AT" smtClean="0"/>
              <a:pPr/>
              <a:t>23</a:t>
            </a:fld>
            <a:endParaRPr lang="de-AT" dirty="0"/>
          </a:p>
        </p:txBody>
      </p:sp>
    </p:spTree>
    <p:extLst>
      <p:ext uri="{BB962C8B-B14F-4D97-AF65-F5344CB8AC3E}">
        <p14:creationId xmlns:p14="http://schemas.microsoft.com/office/powerpoint/2010/main" val="23738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F5864-789D-41F7-AAC9-559A37155738}"/>
              </a:ext>
            </a:extLst>
          </p:cNvPr>
          <p:cNvSpPr>
            <a:spLocks noGrp="1"/>
          </p:cNvSpPr>
          <p:nvPr>
            <p:ph type="title"/>
          </p:nvPr>
        </p:nvSpPr>
        <p:spPr/>
        <p:txBody>
          <a:bodyPr/>
          <a:lstStyle/>
          <a:p>
            <a:r>
              <a:rPr lang="de-AT" dirty="0"/>
              <a:t>Erklärungen, die zu Depressionen führen können</a:t>
            </a:r>
          </a:p>
        </p:txBody>
      </p:sp>
      <p:sp>
        <p:nvSpPr>
          <p:cNvPr id="3" name="Inhaltsplatzhalter 2">
            <a:extLst>
              <a:ext uri="{FF2B5EF4-FFF2-40B4-BE49-F238E27FC236}">
                <a16:creationId xmlns:a16="http://schemas.microsoft.com/office/drawing/2014/main" id="{0D607BC7-775A-4FCE-BDF0-B1CBB62F4EA2}"/>
              </a:ext>
            </a:extLst>
          </p:cNvPr>
          <p:cNvSpPr>
            <a:spLocks noGrp="1"/>
          </p:cNvSpPr>
          <p:nvPr>
            <p:ph idx="1"/>
          </p:nvPr>
        </p:nvSpPr>
        <p:spPr>
          <a:xfrm>
            <a:off x="838199" y="1748447"/>
            <a:ext cx="10515600" cy="4123715"/>
          </a:xfrm>
        </p:spPr>
        <p:txBody>
          <a:bodyPr/>
          <a:lstStyle/>
          <a:p>
            <a:pPr marL="0" indent="0">
              <a:buNone/>
            </a:pPr>
            <a:r>
              <a:rPr lang="de-AT" dirty="0"/>
              <a:t>Ein bestimmter Attributionsstil kann, Seligman zufolge, zur Entstehung von Depressionen führen, nämlich negative Erlebnisse als </a:t>
            </a:r>
            <a:r>
              <a:rPr lang="de-AT" b="1" dirty="0"/>
              <a:t>intern, stabil </a:t>
            </a:r>
            <a:r>
              <a:rPr lang="de-AT" dirty="0"/>
              <a:t>und </a:t>
            </a:r>
            <a:r>
              <a:rPr lang="de-AT" b="1" dirty="0"/>
              <a:t>generell</a:t>
            </a:r>
            <a:r>
              <a:rPr lang="de-AT" dirty="0"/>
              <a:t> verursacht anzusehen</a:t>
            </a:r>
            <a:r>
              <a:rPr lang="en-US" dirty="0"/>
              <a:t>:</a:t>
            </a:r>
          </a:p>
          <a:p>
            <a:endParaRPr lang="en-US" dirty="0"/>
          </a:p>
          <a:p>
            <a:endParaRPr lang="de-AT" dirty="0"/>
          </a:p>
        </p:txBody>
      </p:sp>
      <p:sp>
        <p:nvSpPr>
          <p:cNvPr id="4" name="Fußzeilenplatzhalter 3">
            <a:extLst>
              <a:ext uri="{FF2B5EF4-FFF2-40B4-BE49-F238E27FC236}">
                <a16:creationId xmlns:a16="http://schemas.microsoft.com/office/drawing/2014/main" id="{CCD785EE-F578-4496-9BD3-D7E0589D92A8}"/>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EF756B4A-F62A-447F-86BA-8A5FFB803C33}"/>
              </a:ext>
            </a:extLst>
          </p:cNvPr>
          <p:cNvSpPr>
            <a:spLocks noGrp="1"/>
          </p:cNvSpPr>
          <p:nvPr>
            <p:ph type="sldNum" sz="quarter" idx="12"/>
          </p:nvPr>
        </p:nvSpPr>
        <p:spPr/>
        <p:txBody>
          <a:bodyPr/>
          <a:lstStyle/>
          <a:p>
            <a:fld id="{8B44F962-17F4-4193-8DD0-20201EFDB343}" type="slidenum">
              <a:rPr lang="de-AT" smtClean="0"/>
              <a:pPr/>
              <a:t>24</a:t>
            </a:fld>
            <a:endParaRPr lang="de-AT" dirty="0"/>
          </a:p>
        </p:txBody>
      </p:sp>
      <p:pic>
        <p:nvPicPr>
          <p:cNvPr id="8" name="Grafik 7">
            <a:extLst>
              <a:ext uri="{FF2B5EF4-FFF2-40B4-BE49-F238E27FC236}">
                <a16:creationId xmlns:a16="http://schemas.microsoft.com/office/drawing/2014/main" id="{9358531F-58F5-44B5-9BFD-58DB9E3623FE}"/>
              </a:ext>
            </a:extLst>
          </p:cNvPr>
          <p:cNvPicPr>
            <a:picLocks noChangeAspect="1"/>
          </p:cNvPicPr>
          <p:nvPr/>
        </p:nvPicPr>
        <p:blipFill>
          <a:blip r:embed="rId2"/>
          <a:stretch>
            <a:fillRect/>
          </a:stretch>
        </p:blipFill>
        <p:spPr>
          <a:xfrm>
            <a:off x="2649640" y="3077882"/>
            <a:ext cx="7856995" cy="3093103"/>
          </a:xfrm>
          <a:prstGeom prst="rect">
            <a:avLst/>
          </a:prstGeom>
        </p:spPr>
      </p:pic>
    </p:spTree>
    <p:extLst>
      <p:ext uri="{BB962C8B-B14F-4D97-AF65-F5344CB8AC3E}">
        <p14:creationId xmlns:p14="http://schemas.microsoft.com/office/powerpoint/2010/main" val="122267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54F04-59D7-40D5-BF7C-0D689E82E01E}"/>
              </a:ext>
            </a:extLst>
          </p:cNvPr>
          <p:cNvSpPr>
            <a:spLocks noGrp="1"/>
          </p:cNvSpPr>
          <p:nvPr>
            <p:ph type="title"/>
          </p:nvPr>
        </p:nvSpPr>
        <p:spPr/>
        <p:txBody>
          <a:bodyPr/>
          <a:lstStyle/>
          <a:p>
            <a:r>
              <a:rPr lang="de-AT" dirty="0"/>
              <a:t>Erklärungen, die zu Größenwahn führen können</a:t>
            </a:r>
          </a:p>
        </p:txBody>
      </p:sp>
      <p:sp>
        <p:nvSpPr>
          <p:cNvPr id="3" name="Inhaltsplatzhalter 2">
            <a:extLst>
              <a:ext uri="{FF2B5EF4-FFF2-40B4-BE49-F238E27FC236}">
                <a16:creationId xmlns:a16="http://schemas.microsoft.com/office/drawing/2014/main" id="{0996923D-18D0-4264-AA03-D4DF5E900989}"/>
              </a:ext>
            </a:extLst>
          </p:cNvPr>
          <p:cNvSpPr>
            <a:spLocks noGrp="1"/>
          </p:cNvSpPr>
          <p:nvPr>
            <p:ph idx="1"/>
          </p:nvPr>
        </p:nvSpPr>
        <p:spPr/>
        <p:txBody>
          <a:bodyPr/>
          <a:lstStyle/>
          <a:p>
            <a:r>
              <a:rPr lang="de-AT" dirty="0"/>
              <a:t>Das Gegenteil davon, nämlich negative Erlebnisse immer als extern, variabel und spezifisch zu bewerten, kann wiederum dazu führen, die eigene Verantwortung für die Ereignisse nicht zu sehen und keine Lernerfahrungen zu machen.</a:t>
            </a:r>
          </a:p>
          <a:p>
            <a:r>
              <a:rPr lang="de-AT" dirty="0"/>
              <a:t>Um mit den Worten von Heckhausen, einem Experten im Bereich der Motivationspsychologie, zu sprechen: „Wenn man gute Erfahrungen IMMER INTERN und schlechte IMMER EXTERN attribuiert, kann es sein, dass man an Größenwahn leidet!“</a:t>
            </a:r>
          </a:p>
        </p:txBody>
      </p:sp>
      <p:sp>
        <p:nvSpPr>
          <p:cNvPr id="4" name="Fußzeilenplatzhalter 3">
            <a:extLst>
              <a:ext uri="{FF2B5EF4-FFF2-40B4-BE49-F238E27FC236}">
                <a16:creationId xmlns:a16="http://schemas.microsoft.com/office/drawing/2014/main" id="{26675CCB-1073-4873-A5A8-65935B08B532}"/>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4D82F130-EA83-4F91-A7C1-36589EAEA7A4}"/>
              </a:ext>
            </a:extLst>
          </p:cNvPr>
          <p:cNvSpPr>
            <a:spLocks noGrp="1"/>
          </p:cNvSpPr>
          <p:nvPr>
            <p:ph type="sldNum" sz="quarter" idx="12"/>
          </p:nvPr>
        </p:nvSpPr>
        <p:spPr/>
        <p:txBody>
          <a:bodyPr/>
          <a:lstStyle/>
          <a:p>
            <a:fld id="{8B44F962-17F4-4193-8DD0-20201EFDB343}" type="slidenum">
              <a:rPr lang="de-AT" smtClean="0"/>
              <a:pPr/>
              <a:t>25</a:t>
            </a:fld>
            <a:endParaRPr lang="de-AT" dirty="0"/>
          </a:p>
        </p:txBody>
      </p:sp>
    </p:spTree>
    <p:extLst>
      <p:ext uri="{BB962C8B-B14F-4D97-AF65-F5344CB8AC3E}">
        <p14:creationId xmlns:p14="http://schemas.microsoft.com/office/powerpoint/2010/main" val="420589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C1460-8F1A-4595-8016-BB1E5544D5D9}"/>
              </a:ext>
            </a:extLst>
          </p:cNvPr>
          <p:cNvSpPr>
            <a:spLocks noGrp="1"/>
          </p:cNvSpPr>
          <p:nvPr>
            <p:ph type="title"/>
          </p:nvPr>
        </p:nvSpPr>
        <p:spPr/>
        <p:txBody>
          <a:bodyPr/>
          <a:lstStyle/>
          <a:p>
            <a:r>
              <a:rPr lang="de-AT" dirty="0"/>
              <a:t>Allgemeine Empfehlungen? Berücksichtigen Sie die Denkstile Ihrer SchülerInnen beim Feedbackgeben!</a:t>
            </a:r>
          </a:p>
        </p:txBody>
      </p:sp>
      <p:sp>
        <p:nvSpPr>
          <p:cNvPr id="3" name="Inhaltsplatzhalter 2">
            <a:extLst>
              <a:ext uri="{FF2B5EF4-FFF2-40B4-BE49-F238E27FC236}">
                <a16:creationId xmlns:a16="http://schemas.microsoft.com/office/drawing/2014/main" id="{06460BA5-C124-46B3-906C-4E6BF5BEFEBB}"/>
              </a:ext>
            </a:extLst>
          </p:cNvPr>
          <p:cNvSpPr>
            <a:spLocks noGrp="1"/>
          </p:cNvSpPr>
          <p:nvPr>
            <p:ph idx="1"/>
          </p:nvPr>
        </p:nvSpPr>
        <p:spPr>
          <a:xfrm>
            <a:off x="800845" y="2298283"/>
            <a:ext cx="10515600" cy="3875412"/>
          </a:xfrm>
        </p:spPr>
        <p:txBody>
          <a:bodyPr>
            <a:normAutofit fontScale="85000" lnSpcReduction="10000"/>
          </a:bodyPr>
          <a:lstStyle/>
          <a:p>
            <a:r>
              <a:rPr lang="de-AT" dirty="0"/>
              <a:t>Generelle Empfehlungen erweisen sich aus diesen Gründen als wenig sinnvoll.</a:t>
            </a:r>
          </a:p>
          <a:p>
            <a:r>
              <a:rPr lang="de-AT" dirty="0"/>
              <a:t>Individuell auf den persönlichen Attributionsstil der SchülerInnen Bezug zu nehmen und in die Bewertungen der schulischen Leistungen einfließen zu lassen, hat sich jedoch als gutes Werkzeug bewährt.</a:t>
            </a:r>
          </a:p>
          <a:p>
            <a:r>
              <a:rPr lang="de-AT" dirty="0"/>
              <a:t>SchülerInnen, die bei Misserfolgen zum Attributionsstil intern / stabil / generell neigen, benötigen Hilfe, um andere innere Gedankenmuster aufbauen zu können. Als </a:t>
            </a:r>
            <a:r>
              <a:rPr lang="de-AT" dirty="0" err="1"/>
              <a:t>LehrerIn</a:t>
            </a:r>
            <a:r>
              <a:rPr lang="de-AT" dirty="0"/>
              <a:t> können Sie jene SchülerInnen unterstützen, indem sie negative Leistungen bewusst folgendermaßen kommentieren: extern, variabel und spezifisch, also zum Beispiel so: „</a:t>
            </a:r>
            <a:r>
              <a:rPr lang="de-AT" b="1" dirty="0"/>
              <a:t>Diesmal</a:t>
            </a:r>
            <a:r>
              <a:rPr lang="de-AT" dirty="0"/>
              <a:t> (spezifisch) warst du </a:t>
            </a:r>
            <a:r>
              <a:rPr lang="de-AT" b="1" dirty="0"/>
              <a:t>auf diese Fragen </a:t>
            </a:r>
            <a:r>
              <a:rPr lang="de-AT" dirty="0"/>
              <a:t>(extern) nicht gut </a:t>
            </a:r>
            <a:r>
              <a:rPr lang="de-AT" b="1" dirty="0"/>
              <a:t>vorbereitet</a:t>
            </a:r>
            <a:r>
              <a:rPr lang="de-AT" dirty="0"/>
              <a:t> (variabel). Deswegen hat es </a:t>
            </a:r>
            <a:r>
              <a:rPr lang="de-AT" b="1" dirty="0"/>
              <a:t>diesmal</a:t>
            </a:r>
            <a:r>
              <a:rPr lang="de-AT" dirty="0"/>
              <a:t> nicht für eine positive Note gereicht.“</a:t>
            </a:r>
          </a:p>
        </p:txBody>
      </p:sp>
      <p:sp>
        <p:nvSpPr>
          <p:cNvPr id="4" name="Fußzeilenplatzhalter 3">
            <a:extLst>
              <a:ext uri="{FF2B5EF4-FFF2-40B4-BE49-F238E27FC236}">
                <a16:creationId xmlns:a16="http://schemas.microsoft.com/office/drawing/2014/main" id="{50A2EEE8-B59A-4C61-9314-0A42191E5963}"/>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67D1A1E9-262A-47B1-BC54-29EEDCC5395E}"/>
              </a:ext>
            </a:extLst>
          </p:cNvPr>
          <p:cNvSpPr>
            <a:spLocks noGrp="1"/>
          </p:cNvSpPr>
          <p:nvPr>
            <p:ph type="sldNum" sz="quarter" idx="12"/>
          </p:nvPr>
        </p:nvSpPr>
        <p:spPr/>
        <p:txBody>
          <a:bodyPr/>
          <a:lstStyle/>
          <a:p>
            <a:fld id="{8B44F962-17F4-4193-8DD0-20201EFDB343}" type="slidenum">
              <a:rPr lang="de-AT" smtClean="0"/>
              <a:pPr/>
              <a:t>26</a:t>
            </a:fld>
            <a:endParaRPr lang="de-AT" dirty="0"/>
          </a:p>
        </p:txBody>
      </p:sp>
    </p:spTree>
    <p:extLst>
      <p:ext uri="{BB962C8B-B14F-4D97-AF65-F5344CB8AC3E}">
        <p14:creationId xmlns:p14="http://schemas.microsoft.com/office/powerpoint/2010/main" val="185859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3B7BB-665E-4242-A4BD-DBC35EBC063D}"/>
              </a:ext>
            </a:extLst>
          </p:cNvPr>
          <p:cNvSpPr>
            <a:spLocks noGrp="1"/>
          </p:cNvSpPr>
          <p:nvPr>
            <p:ph type="title"/>
          </p:nvPr>
        </p:nvSpPr>
        <p:spPr/>
        <p:txBody>
          <a:bodyPr/>
          <a:lstStyle/>
          <a:p>
            <a:r>
              <a:rPr lang="de-AT" dirty="0"/>
              <a:t>Allgemeine Empfehlungen? Berücksichtigen Sie die Denkstile Ihrer SchülerInnen beim Feedbackgeben!</a:t>
            </a:r>
          </a:p>
        </p:txBody>
      </p:sp>
      <p:sp>
        <p:nvSpPr>
          <p:cNvPr id="3" name="Inhaltsplatzhalter 2">
            <a:extLst>
              <a:ext uri="{FF2B5EF4-FFF2-40B4-BE49-F238E27FC236}">
                <a16:creationId xmlns:a16="http://schemas.microsoft.com/office/drawing/2014/main" id="{3F66E0C4-69E6-46A4-82CA-38BAA1DD0AAC}"/>
              </a:ext>
            </a:extLst>
          </p:cNvPr>
          <p:cNvSpPr>
            <a:spLocks noGrp="1"/>
          </p:cNvSpPr>
          <p:nvPr>
            <p:ph idx="1"/>
          </p:nvPr>
        </p:nvSpPr>
        <p:spPr>
          <a:xfrm>
            <a:off x="838199" y="2335029"/>
            <a:ext cx="10515600" cy="3635466"/>
          </a:xfrm>
        </p:spPr>
        <p:txBody>
          <a:bodyPr/>
          <a:lstStyle/>
          <a:p>
            <a:pPr marL="0" indent="0">
              <a:buNone/>
            </a:pPr>
            <a:r>
              <a:rPr lang="de-AT" dirty="0"/>
              <a:t>Bei SchülerInnen, die bei Misserfolgen zu dem Attributionsstil extern / variabel / spezifisch neigen, also scheinbar keinerlei Eigenverantwortung sehen, sollte zuerst hinterfragt werden, ob diese Reaktion vielleicht eine Abwehrmaßnahme ist, um sich zu schützen. In einem Einzelgespräch kann geklärt werden, wie der/die </a:t>
            </a:r>
            <a:r>
              <a:rPr lang="de-AT" dirty="0" err="1"/>
              <a:t>SchülerIn</a:t>
            </a:r>
            <a:r>
              <a:rPr lang="de-AT" dirty="0"/>
              <a:t> wirklich zu dem Misserfolg steht und welche Art von Unterstützung er/sie braucht.</a:t>
            </a:r>
          </a:p>
        </p:txBody>
      </p:sp>
      <p:sp>
        <p:nvSpPr>
          <p:cNvPr id="4" name="Fußzeilenplatzhalter 3">
            <a:extLst>
              <a:ext uri="{FF2B5EF4-FFF2-40B4-BE49-F238E27FC236}">
                <a16:creationId xmlns:a16="http://schemas.microsoft.com/office/drawing/2014/main" id="{B2A7A00F-1257-4D16-AE63-A4D3F52D8E79}"/>
              </a:ext>
            </a:extLst>
          </p:cNvPr>
          <p:cNvSpPr>
            <a:spLocks noGrp="1"/>
          </p:cNvSpPr>
          <p:nvPr>
            <p:ph type="ftr" sz="quarter" idx="11"/>
          </p:nvPr>
        </p:nvSpPr>
        <p:spPr/>
        <p:txBody>
          <a:bodyPr/>
          <a:lstStyle/>
          <a:p>
            <a:r>
              <a:rPr lang="en-US" dirty="0" err="1"/>
              <a:t>Hilfreiche</a:t>
            </a:r>
            <a:r>
              <a:rPr lang="en-US" dirty="0"/>
              <a:t> </a:t>
            </a:r>
            <a:r>
              <a:rPr lang="en-US" dirty="0" err="1"/>
              <a:t>Attributionen</a:t>
            </a:r>
            <a:endParaRPr lang="de-AT" dirty="0"/>
          </a:p>
        </p:txBody>
      </p:sp>
      <p:sp>
        <p:nvSpPr>
          <p:cNvPr id="5" name="Foliennummernplatzhalter 4">
            <a:extLst>
              <a:ext uri="{FF2B5EF4-FFF2-40B4-BE49-F238E27FC236}">
                <a16:creationId xmlns:a16="http://schemas.microsoft.com/office/drawing/2014/main" id="{25A8DEF4-A428-4F26-B9BB-9CC45613D8D6}"/>
              </a:ext>
            </a:extLst>
          </p:cNvPr>
          <p:cNvSpPr>
            <a:spLocks noGrp="1"/>
          </p:cNvSpPr>
          <p:nvPr>
            <p:ph type="sldNum" sz="quarter" idx="12"/>
          </p:nvPr>
        </p:nvSpPr>
        <p:spPr/>
        <p:txBody>
          <a:bodyPr/>
          <a:lstStyle/>
          <a:p>
            <a:fld id="{8B44F962-17F4-4193-8DD0-20201EFDB343}" type="slidenum">
              <a:rPr lang="de-AT" smtClean="0"/>
              <a:pPr/>
              <a:t>27</a:t>
            </a:fld>
            <a:endParaRPr lang="de-AT" dirty="0"/>
          </a:p>
        </p:txBody>
      </p:sp>
    </p:spTree>
    <p:extLst>
      <p:ext uri="{BB962C8B-B14F-4D97-AF65-F5344CB8AC3E}">
        <p14:creationId xmlns:p14="http://schemas.microsoft.com/office/powerpoint/2010/main" val="332348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 Erklären Sie Denkstile Ihrer SchülerInnen mit der Attributionstheorie</a:t>
            </a:r>
            <a:r>
              <a:rPr lang="en-US" dirty="0"/>
              <a:t>!</a:t>
            </a:r>
            <a:r>
              <a:rPr lang="de-AT" dirty="0"/>
              <a:t> </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28</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
        <p:nvSpPr>
          <p:cNvPr id="10" name="Inhaltsplatzhalter 7">
            <a:extLst>
              <a:ext uri="{FF2B5EF4-FFF2-40B4-BE49-F238E27FC236}">
                <a16:creationId xmlns:a16="http://schemas.microsoft.com/office/drawing/2014/main" id="{A1DF5341-8349-4339-8F47-91FE288009BD}"/>
              </a:ext>
            </a:extLst>
          </p:cNvPr>
          <p:cNvSpPr txBox="1">
            <a:spLocks/>
          </p:cNvSpPr>
          <p:nvPr/>
        </p:nvSpPr>
        <p:spPr>
          <a:xfrm>
            <a:off x="817277" y="2125258"/>
            <a:ext cx="10515600" cy="4123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solidFill>
                  <a:prstClr val="black"/>
                </a:solidFill>
              </a:rPr>
              <a:t>Wie denken Ihre SchülerInnen in der Regel über Erfolge und wie erklären sie sich Misserfolge? Nehmen Sie eine Klassenliste und denken Sie darüber nach, wie worauf jeder Schüler/jede Schülerin typischerweise persönliche Misserfolge in der Schule zurückführt und wie er/sie sich persönliche Schulerfolge selbst erklärt. Verwenden Sie dazu das 6-Felder Schema.</a:t>
            </a:r>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3" name="Grafik 2">
            <a:extLst>
              <a:ext uri="{FF2B5EF4-FFF2-40B4-BE49-F238E27FC236}">
                <a16:creationId xmlns:a16="http://schemas.microsoft.com/office/drawing/2014/main" id="{5D6E142C-AA1A-469B-80FF-23DD0208D151}"/>
              </a:ext>
            </a:extLst>
          </p:cNvPr>
          <p:cNvPicPr>
            <a:picLocks noChangeAspect="1"/>
          </p:cNvPicPr>
          <p:nvPr/>
        </p:nvPicPr>
        <p:blipFill>
          <a:blip r:embed="rId3"/>
          <a:stretch>
            <a:fillRect/>
          </a:stretch>
        </p:blipFill>
        <p:spPr>
          <a:xfrm>
            <a:off x="5193323" y="4115103"/>
            <a:ext cx="5198891" cy="1897225"/>
          </a:xfrm>
          <a:prstGeom prst="rect">
            <a:avLst/>
          </a:prstGeom>
        </p:spPr>
      </p:pic>
    </p:spTree>
    <p:extLst>
      <p:ext uri="{BB962C8B-B14F-4D97-AF65-F5344CB8AC3E}">
        <p14:creationId xmlns:p14="http://schemas.microsoft.com/office/powerpoint/2010/main" val="3950947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 Üben Sie hilfreiche Attributionen</a:t>
            </a:r>
            <a:r>
              <a:rPr lang="en-US" dirty="0"/>
              <a:t>!</a:t>
            </a:r>
            <a:r>
              <a:rPr lang="de-AT" dirty="0"/>
              <a:t> </a:t>
            </a:r>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29</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
        <p:nvSpPr>
          <p:cNvPr id="10" name="Inhaltsplatzhalter 7">
            <a:extLst>
              <a:ext uri="{FF2B5EF4-FFF2-40B4-BE49-F238E27FC236}">
                <a16:creationId xmlns:a16="http://schemas.microsoft.com/office/drawing/2014/main" id="{A1DF5341-8349-4339-8F47-91FE288009BD}"/>
              </a:ext>
            </a:extLst>
          </p:cNvPr>
          <p:cNvSpPr txBox="1">
            <a:spLocks/>
          </p:cNvSpPr>
          <p:nvPr/>
        </p:nvSpPr>
        <p:spPr>
          <a:xfrm>
            <a:off x="918882" y="1793272"/>
            <a:ext cx="10515600" cy="3083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solidFill>
                  <a:prstClr val="black"/>
                </a:solidFill>
              </a:rPr>
              <a:t>Finden Sie nun diejenigen SchülerInnen, die Ihre Unterstützung benötigen, um in der Schule erfolgreich zu sein, und überlegen Sie sich für die folgenden Situationen hilfreiches und unterstützendes Feedback:</a:t>
            </a:r>
            <a:endParaRPr lang="en-US" dirty="0">
              <a:solidFill>
                <a:prstClr val="black"/>
              </a:solidFill>
            </a:endParaRPr>
          </a:p>
          <a:p>
            <a:pPr lvl="1"/>
            <a:r>
              <a:rPr lang="en-US" dirty="0" err="1">
                <a:solidFill>
                  <a:prstClr val="black"/>
                </a:solidFill>
              </a:rPr>
              <a:t>Schulische</a:t>
            </a:r>
            <a:r>
              <a:rPr lang="en-US" dirty="0">
                <a:solidFill>
                  <a:prstClr val="black"/>
                </a:solidFill>
              </a:rPr>
              <a:t> </a:t>
            </a:r>
            <a:r>
              <a:rPr lang="en-US" dirty="0" err="1">
                <a:solidFill>
                  <a:prstClr val="black"/>
                </a:solidFill>
              </a:rPr>
              <a:t>Misserfolge</a:t>
            </a:r>
            <a:endParaRPr lang="en-US" dirty="0">
              <a:solidFill>
                <a:prstClr val="black"/>
              </a:solidFill>
            </a:endParaRPr>
          </a:p>
          <a:p>
            <a:pPr lvl="1"/>
            <a:r>
              <a:rPr lang="en-US" dirty="0" err="1">
                <a:solidFill>
                  <a:prstClr val="black"/>
                </a:solidFill>
              </a:rPr>
              <a:t>Schulische</a:t>
            </a:r>
            <a:r>
              <a:rPr lang="en-US" dirty="0">
                <a:solidFill>
                  <a:prstClr val="black"/>
                </a:solidFill>
              </a:rPr>
              <a:t> </a:t>
            </a:r>
            <a:r>
              <a:rPr lang="en-US" dirty="0" err="1">
                <a:solidFill>
                  <a:prstClr val="black"/>
                </a:solidFill>
              </a:rPr>
              <a:t>Erfolge</a:t>
            </a:r>
            <a:endParaRPr lang="en-US" sz="2800" dirty="0">
              <a:solidFill>
                <a:prstClr val="black"/>
              </a:solidFill>
            </a:endParaRPr>
          </a:p>
          <a:p>
            <a:pPr marL="0" indent="0">
              <a:buNone/>
            </a:pPr>
            <a:r>
              <a:rPr lang="en-US" dirty="0" err="1">
                <a:solidFill>
                  <a:prstClr val="black"/>
                </a:solidFill>
              </a:rPr>
              <a:t>Verwenden</a:t>
            </a:r>
            <a:r>
              <a:rPr lang="en-US" dirty="0">
                <a:solidFill>
                  <a:prstClr val="black"/>
                </a:solidFill>
              </a:rPr>
              <a:t> Sie </a:t>
            </a:r>
            <a:r>
              <a:rPr lang="en-US" dirty="0" err="1">
                <a:solidFill>
                  <a:prstClr val="black"/>
                </a:solidFill>
              </a:rPr>
              <a:t>dazu</a:t>
            </a:r>
            <a:r>
              <a:rPr lang="en-US" dirty="0">
                <a:solidFill>
                  <a:prstClr val="black"/>
                </a:solidFill>
              </a:rPr>
              <a:t> </a:t>
            </a:r>
            <a:r>
              <a:rPr lang="en-US" dirty="0" err="1">
                <a:solidFill>
                  <a:prstClr val="black"/>
                </a:solidFill>
              </a:rPr>
              <a:t>wieder</a:t>
            </a:r>
            <a:r>
              <a:rPr lang="en-US" dirty="0">
                <a:solidFill>
                  <a:prstClr val="black"/>
                </a:solidFill>
              </a:rPr>
              <a:t> das 6-Felder Schema.</a:t>
            </a:r>
            <a:endParaRPr lang="de-AT" dirty="0"/>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3" name="Grafik 2">
            <a:extLst>
              <a:ext uri="{FF2B5EF4-FFF2-40B4-BE49-F238E27FC236}">
                <a16:creationId xmlns:a16="http://schemas.microsoft.com/office/drawing/2014/main" id="{2CF1F82B-7D0E-45F3-A232-FDEDB6F11A71}"/>
              </a:ext>
            </a:extLst>
          </p:cNvPr>
          <p:cNvPicPr>
            <a:picLocks noChangeAspect="1"/>
          </p:cNvPicPr>
          <p:nvPr/>
        </p:nvPicPr>
        <p:blipFill>
          <a:blip r:embed="rId3"/>
          <a:stretch>
            <a:fillRect/>
          </a:stretch>
        </p:blipFill>
        <p:spPr>
          <a:xfrm>
            <a:off x="1422449" y="4695808"/>
            <a:ext cx="4565975" cy="1662112"/>
          </a:xfrm>
          <a:prstGeom prst="rect">
            <a:avLst/>
          </a:prstGeom>
        </p:spPr>
      </p:pic>
    </p:spTree>
    <p:extLst>
      <p:ext uri="{BB962C8B-B14F-4D97-AF65-F5344CB8AC3E}">
        <p14:creationId xmlns:p14="http://schemas.microsoft.com/office/powerpoint/2010/main" val="296000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Klasseneinteilung und Gestaltung von Lernräumen</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a:xfrm>
            <a:off x="1078524" y="6276181"/>
            <a:ext cx="4868064" cy="365125"/>
          </a:xfrm>
        </p:spPr>
        <p:txBody>
          <a:bodyPr/>
          <a:lstStyle/>
          <a:p>
            <a:r>
              <a:rPr lang="de-AT" dirty="0"/>
              <a:t>Klasseneinteilung und Gestaltung von Lernräumen</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a:t>Üben Sie hilfreiche Attributionen mit einem Kollegen/einer Kollegin!</a:t>
            </a:r>
            <a:br>
              <a:rPr lang="de-AT" dirty="0"/>
            </a:b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normAutofit fontScale="92500" lnSpcReduction="10000"/>
          </a:bodyPr>
          <a:lstStyle/>
          <a:p>
            <a:r>
              <a:rPr lang="de-AT" dirty="0"/>
              <a:t>Beschreiben Sie Ihrem Kollegen/ihrer Kollegin, worauf einer/eine der SchülerInnen, die Sie mit Hilfreichen Attributionen unterstützen möchten, typischerweise seine/ihre schulischen Misserfolge zurückführt und wie er/sie sich normalerweise schulische Erfolge selbst erklärt. Welches Feedback haben Sie für diesen Schüler/diese Schülerin vorbereitet?</a:t>
            </a:r>
          </a:p>
          <a:p>
            <a:r>
              <a:rPr lang="de-AT" dirty="0"/>
              <a:t>Erhalten Sie Feedback von Ihrem Kollegen/ihrer Kollegin zu Ihren geplanten hilfreichen Attributionen.</a:t>
            </a:r>
          </a:p>
          <a:p>
            <a:r>
              <a:rPr lang="de-AT" dirty="0"/>
              <a:t>Besprechen Sie auf diese Weise jeden Schüler/jede Schülerin auf Ihrer Liste mit Ihrem Kollegen/Ihrer Kollegin. Tauschen Sie dann die Rollen und geben Sie Ihrem Kollegen/Ihrer Kollegin Feedback zu seinen/ihren geplanten</a:t>
            </a:r>
            <a:br>
              <a:rPr lang="de-AT" dirty="0"/>
            </a:br>
            <a:r>
              <a:rPr lang="de-AT" dirty="0"/>
              <a:t>hilfreichen Attributionen.</a:t>
            </a:r>
            <a:endParaRPr lang="en-US" dirty="0"/>
          </a:p>
          <a:p>
            <a:endParaRPr lang="en-US" dirty="0"/>
          </a:p>
          <a:p>
            <a:endParaRPr lang="de-AT"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Learning</a:t>
            </a:r>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30</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61739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Klasseneinteilung und Gestaltung von Lernräumen</a:t>
            </a:r>
          </a:p>
        </p:txBody>
      </p:sp>
      <p:sp>
        <p:nvSpPr>
          <p:cNvPr id="3" name="Inhaltsplatzhalter 2">
            <a:extLst>
              <a:ext uri="{FF2B5EF4-FFF2-40B4-BE49-F238E27FC236}">
                <a16:creationId xmlns:a16="http://schemas.microsoft.com/office/drawing/2014/main" id="{EE1BBB88-8151-4DA8-BF07-1003DAD4590D}"/>
              </a:ext>
            </a:extLst>
          </p:cNvPr>
          <p:cNvSpPr>
            <a:spLocks noGrp="1"/>
          </p:cNvSpPr>
          <p:nvPr>
            <p:ph idx="1"/>
          </p:nvPr>
        </p:nvSpPr>
        <p:spPr/>
        <p:txBody>
          <a:bodyPr/>
          <a:lstStyle/>
          <a:p>
            <a:pPr marL="0" indent="0">
              <a:buNone/>
            </a:pPr>
            <a:r>
              <a:rPr lang="de-AT" dirty="0"/>
              <a:t>Bei unserer Recherche sind wir auf Schulen aufmerksam geworden, die sowohl bei der Klassenbildung als auch bei der Strukturierung der Lernzeiten neue Wege gehen. Gerade bei der Klassenbildung wird auf eine starke Heterogenität der SchülerInnen geachtet, um negative Klassenkompositionseffekte weitestgehend zu vermeiden.</a:t>
            </a:r>
            <a:r>
              <a:rPr lang="en-US" dirty="0"/>
              <a:t> </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a:xfrm>
            <a:off x="1078523" y="6276181"/>
            <a:ext cx="4870939" cy="365125"/>
          </a:xfrm>
        </p:spPr>
        <p:txBody>
          <a:bodyPr/>
          <a:lstStyle/>
          <a:p>
            <a:r>
              <a:rPr lang="de-AT" dirty="0"/>
              <a:t>Klasseneinteilung und Gestaltung von Lernräumen</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a:t>
            </a:fld>
            <a:endParaRPr lang="de-AT" dirty="0"/>
          </a:p>
        </p:txBody>
      </p:sp>
    </p:spTree>
    <p:extLst>
      <p:ext uri="{BB962C8B-B14F-4D97-AF65-F5344CB8AC3E}">
        <p14:creationId xmlns:p14="http://schemas.microsoft.com/office/powerpoint/2010/main" val="271214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D976D-ADAC-4EFF-A214-E8EFD4C7C783}"/>
              </a:ext>
            </a:extLst>
          </p:cNvPr>
          <p:cNvSpPr>
            <a:spLocks noGrp="1"/>
          </p:cNvSpPr>
          <p:nvPr>
            <p:ph type="title"/>
          </p:nvPr>
        </p:nvSpPr>
        <p:spPr/>
        <p:txBody>
          <a:bodyPr/>
          <a:lstStyle/>
          <a:p>
            <a:r>
              <a:rPr lang="en-US" dirty="0" err="1"/>
              <a:t>Klassenkompositionseffekte</a:t>
            </a:r>
            <a:r>
              <a:rPr lang="en-US" dirty="0"/>
              <a:t> und </a:t>
            </a:r>
            <a:r>
              <a:rPr lang="en-US" dirty="0" err="1"/>
              <a:t>Schulorganisations-mechanismen</a:t>
            </a:r>
            <a:r>
              <a:rPr lang="en-US" dirty="0"/>
              <a:t> </a:t>
            </a:r>
            <a:endParaRPr lang="de-AT" dirty="0"/>
          </a:p>
        </p:txBody>
      </p:sp>
      <p:sp>
        <p:nvSpPr>
          <p:cNvPr id="3" name="Inhaltsplatzhalter 2">
            <a:extLst>
              <a:ext uri="{FF2B5EF4-FFF2-40B4-BE49-F238E27FC236}">
                <a16:creationId xmlns:a16="http://schemas.microsoft.com/office/drawing/2014/main" id="{8B4A7359-F3AD-4A6D-B5DF-490E5ABD984C}"/>
              </a:ext>
            </a:extLst>
          </p:cNvPr>
          <p:cNvSpPr>
            <a:spLocks noGrp="1"/>
          </p:cNvSpPr>
          <p:nvPr>
            <p:ph idx="1"/>
          </p:nvPr>
        </p:nvSpPr>
        <p:spPr>
          <a:xfrm>
            <a:off x="838199" y="2235382"/>
            <a:ext cx="10656277" cy="4123715"/>
          </a:xfrm>
        </p:spPr>
        <p:txBody>
          <a:bodyPr>
            <a:normAutofit fontScale="92500" lnSpcReduction="10000"/>
          </a:bodyPr>
          <a:lstStyle/>
          <a:p>
            <a:pPr marL="0" indent="0">
              <a:buNone/>
            </a:pPr>
            <a:r>
              <a:rPr lang="de-AT" dirty="0"/>
              <a:t>Mit Klassenkompositionseffekten sind jene Wirkungen gemeint, die von der sozialen bzw. sozioökonomischen, aber auch von der (erst)sprachlichen und ethnischen Zusammensetzung der Klasse bzw. Schule ausgehen. Als </a:t>
            </a:r>
            <a:r>
              <a:rPr lang="de-AT" dirty="0" err="1"/>
              <a:t>LehrerIn</a:t>
            </a:r>
            <a:r>
              <a:rPr lang="de-AT" dirty="0"/>
              <a:t> wissen Sie um die Effekte, wenn in einer Klasse zu viele Kinder mit schwachem sozioökonomischem Kapital sitzen und starke LernerInnen als Vorbilder fehlen. Die Forschung versucht gerade herauszufinden, welches komplexe Zusammenspiel von sozioökonomischem Hintergrund, Förderung und Unterstützung seitens des Elternhauses, Selbstwirksamkeitserwartungen der SchülerInnen und die Erwartungen, Haltungen und Zuschreibungen (in Bezug auf Leistungsfähigkeit und -bereitschaft der SchülerInnen) von LehrerInnen bestimmte Klassenkompositionseffekte erzeugen, die sich wiederum auf Lernergebnisse und Motivation der Klasse und </a:t>
            </a:r>
            <a:r>
              <a:rPr lang="de-AT" dirty="0" err="1"/>
              <a:t>EinzelschülerInnen</a:t>
            </a:r>
            <a:r>
              <a:rPr lang="de-AT" dirty="0"/>
              <a:t> auswirken</a:t>
            </a:r>
            <a:r>
              <a:rPr lang="en-US" dirty="0"/>
              <a:t>.</a:t>
            </a:r>
            <a:endParaRPr lang="de-AT" dirty="0"/>
          </a:p>
        </p:txBody>
      </p:sp>
      <p:sp>
        <p:nvSpPr>
          <p:cNvPr id="4" name="Fußzeilenplatzhalter 3">
            <a:extLst>
              <a:ext uri="{FF2B5EF4-FFF2-40B4-BE49-F238E27FC236}">
                <a16:creationId xmlns:a16="http://schemas.microsoft.com/office/drawing/2014/main" id="{6CC3F73C-4EE6-4801-8CCC-CBDEBD83982E}"/>
              </a:ext>
            </a:extLst>
          </p:cNvPr>
          <p:cNvSpPr>
            <a:spLocks noGrp="1"/>
          </p:cNvSpPr>
          <p:nvPr>
            <p:ph type="ftr" sz="quarter" idx="11"/>
          </p:nvPr>
        </p:nvSpPr>
        <p:spPr>
          <a:xfrm>
            <a:off x="1078524" y="6276181"/>
            <a:ext cx="4941276" cy="365125"/>
          </a:xfrm>
        </p:spPr>
        <p:txBody>
          <a:bodyPr/>
          <a:lstStyle/>
          <a:p>
            <a:r>
              <a:rPr lang="de-AT" dirty="0"/>
              <a:t>Klasseneinteilung und Gestaltung von Lernräumen</a:t>
            </a:r>
          </a:p>
        </p:txBody>
      </p:sp>
      <p:sp>
        <p:nvSpPr>
          <p:cNvPr id="5" name="Foliennummernplatzhalter 4">
            <a:extLst>
              <a:ext uri="{FF2B5EF4-FFF2-40B4-BE49-F238E27FC236}">
                <a16:creationId xmlns:a16="http://schemas.microsoft.com/office/drawing/2014/main" id="{A3ADD8F2-F359-45BA-88AF-AF91996011C4}"/>
              </a:ext>
            </a:extLst>
          </p:cNvPr>
          <p:cNvSpPr>
            <a:spLocks noGrp="1"/>
          </p:cNvSpPr>
          <p:nvPr>
            <p:ph type="sldNum" sz="quarter" idx="12"/>
          </p:nvPr>
        </p:nvSpPr>
        <p:spPr/>
        <p:txBody>
          <a:bodyPr/>
          <a:lstStyle/>
          <a:p>
            <a:fld id="{8B44F962-17F4-4193-8DD0-20201EFDB343}" type="slidenum">
              <a:rPr lang="de-AT" smtClean="0"/>
              <a:pPr/>
              <a:t>5</a:t>
            </a:fld>
            <a:endParaRPr lang="de-AT" dirty="0"/>
          </a:p>
        </p:txBody>
      </p:sp>
    </p:spTree>
    <p:extLst>
      <p:ext uri="{BB962C8B-B14F-4D97-AF65-F5344CB8AC3E}">
        <p14:creationId xmlns:p14="http://schemas.microsoft.com/office/powerpoint/2010/main" val="119847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2DB8A-380E-4D2F-B0DC-8EED6E2C6C5C}"/>
              </a:ext>
            </a:extLst>
          </p:cNvPr>
          <p:cNvSpPr>
            <a:spLocks noGrp="1"/>
          </p:cNvSpPr>
          <p:nvPr>
            <p:ph type="title"/>
          </p:nvPr>
        </p:nvSpPr>
        <p:spPr/>
        <p:txBody>
          <a:bodyPr/>
          <a:lstStyle/>
          <a:p>
            <a:r>
              <a:rPr lang="en-US" dirty="0" err="1"/>
              <a:t>Klassenkompositionseffekte</a:t>
            </a:r>
            <a:r>
              <a:rPr lang="en-US" dirty="0"/>
              <a:t> und </a:t>
            </a:r>
            <a:r>
              <a:rPr lang="en-US" dirty="0" err="1"/>
              <a:t>Schulorganisations-mechanismen</a:t>
            </a:r>
            <a:r>
              <a:rPr lang="en-US" dirty="0"/>
              <a:t> </a:t>
            </a:r>
            <a:endParaRPr lang="de-AT" dirty="0"/>
          </a:p>
        </p:txBody>
      </p:sp>
      <p:sp>
        <p:nvSpPr>
          <p:cNvPr id="4" name="Fußzeilenplatzhalter 3">
            <a:extLst>
              <a:ext uri="{FF2B5EF4-FFF2-40B4-BE49-F238E27FC236}">
                <a16:creationId xmlns:a16="http://schemas.microsoft.com/office/drawing/2014/main" id="{6D02334A-6255-4EA5-B554-231694558FD2}"/>
              </a:ext>
            </a:extLst>
          </p:cNvPr>
          <p:cNvSpPr>
            <a:spLocks noGrp="1"/>
          </p:cNvSpPr>
          <p:nvPr>
            <p:ph type="ftr" sz="quarter" idx="11"/>
          </p:nvPr>
        </p:nvSpPr>
        <p:spPr>
          <a:xfrm>
            <a:off x="1078523" y="6276181"/>
            <a:ext cx="4963689" cy="365125"/>
          </a:xfrm>
        </p:spPr>
        <p:txBody>
          <a:bodyPr/>
          <a:lstStyle/>
          <a:p>
            <a:r>
              <a:rPr lang="de-AT" dirty="0"/>
              <a:t>Klasseneinteilung und Gestaltung von Lernräumen</a:t>
            </a:r>
          </a:p>
          <a:p>
            <a:endParaRPr lang="de-AT" dirty="0"/>
          </a:p>
        </p:txBody>
      </p:sp>
      <p:sp>
        <p:nvSpPr>
          <p:cNvPr id="5" name="Foliennummernplatzhalter 4">
            <a:extLst>
              <a:ext uri="{FF2B5EF4-FFF2-40B4-BE49-F238E27FC236}">
                <a16:creationId xmlns:a16="http://schemas.microsoft.com/office/drawing/2014/main" id="{D71CB152-C1CF-42EA-AB74-369ED9B272DC}"/>
              </a:ext>
            </a:extLst>
          </p:cNvPr>
          <p:cNvSpPr>
            <a:spLocks noGrp="1"/>
          </p:cNvSpPr>
          <p:nvPr>
            <p:ph type="sldNum" sz="quarter" idx="12"/>
          </p:nvPr>
        </p:nvSpPr>
        <p:spPr/>
        <p:txBody>
          <a:bodyPr/>
          <a:lstStyle/>
          <a:p>
            <a:fld id="{8B44F962-17F4-4193-8DD0-20201EFDB343}" type="slidenum">
              <a:rPr lang="de-AT" smtClean="0"/>
              <a:pPr/>
              <a:t>6</a:t>
            </a:fld>
            <a:endParaRPr lang="de-AT" dirty="0"/>
          </a:p>
        </p:txBody>
      </p:sp>
      <p:pic>
        <p:nvPicPr>
          <p:cNvPr id="8" name="Inhaltsplatzhalter 7">
            <a:extLst>
              <a:ext uri="{FF2B5EF4-FFF2-40B4-BE49-F238E27FC236}">
                <a16:creationId xmlns:a16="http://schemas.microsoft.com/office/drawing/2014/main" id="{9D40FA37-96F6-452E-B547-D500ACA08538}"/>
              </a:ext>
            </a:extLst>
          </p:cNvPr>
          <p:cNvPicPr>
            <a:picLocks noGrp="1" noChangeAspect="1"/>
          </p:cNvPicPr>
          <p:nvPr>
            <p:ph idx="1"/>
          </p:nvPr>
        </p:nvPicPr>
        <p:blipFill>
          <a:blip r:embed="rId2"/>
          <a:stretch>
            <a:fillRect/>
          </a:stretch>
        </p:blipFill>
        <p:spPr>
          <a:xfrm>
            <a:off x="4077192" y="1693019"/>
            <a:ext cx="6177308" cy="4356089"/>
          </a:xfrm>
          <a:prstGeom prst="rect">
            <a:avLst/>
          </a:prstGeom>
        </p:spPr>
      </p:pic>
    </p:spTree>
    <p:extLst>
      <p:ext uri="{BB962C8B-B14F-4D97-AF65-F5344CB8AC3E}">
        <p14:creationId xmlns:p14="http://schemas.microsoft.com/office/powerpoint/2010/main" val="381602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744D2-1859-4CA3-98CD-5B1D755173F6}"/>
              </a:ext>
            </a:extLst>
          </p:cNvPr>
          <p:cNvSpPr>
            <a:spLocks noGrp="1"/>
          </p:cNvSpPr>
          <p:nvPr>
            <p:ph type="title"/>
          </p:nvPr>
        </p:nvSpPr>
        <p:spPr/>
        <p:txBody>
          <a:bodyPr/>
          <a:lstStyle/>
          <a:p>
            <a:r>
              <a:rPr lang="en-US" dirty="0" err="1"/>
              <a:t>Klassenkompositionseffekte</a:t>
            </a:r>
            <a:r>
              <a:rPr lang="en-US" dirty="0"/>
              <a:t> und </a:t>
            </a:r>
            <a:r>
              <a:rPr lang="en-US" dirty="0" err="1"/>
              <a:t>Schulorganisations-mechanismen</a:t>
            </a:r>
            <a:r>
              <a:rPr lang="en-US" dirty="0"/>
              <a:t> </a:t>
            </a:r>
            <a:endParaRPr lang="de-AT" dirty="0"/>
          </a:p>
        </p:txBody>
      </p:sp>
      <p:sp>
        <p:nvSpPr>
          <p:cNvPr id="3" name="Inhaltsplatzhalter 2">
            <a:extLst>
              <a:ext uri="{FF2B5EF4-FFF2-40B4-BE49-F238E27FC236}">
                <a16:creationId xmlns:a16="http://schemas.microsoft.com/office/drawing/2014/main" id="{EE6CE2A6-DE1D-4D14-A3F5-2CD065DB5BEB}"/>
              </a:ext>
            </a:extLst>
          </p:cNvPr>
          <p:cNvSpPr>
            <a:spLocks noGrp="1"/>
          </p:cNvSpPr>
          <p:nvPr>
            <p:ph idx="1"/>
          </p:nvPr>
        </p:nvSpPr>
        <p:spPr/>
        <p:txBody>
          <a:bodyPr/>
          <a:lstStyle/>
          <a:p>
            <a:r>
              <a:rPr lang="de-AT" dirty="0"/>
              <a:t>Der Schulstandort kann über die Zusammenstellung der Klassen Einfluss nehmen, um zu erwartende negative Tendenzen abzumildern und positive Synergien zu ermöglichen. Gegebenenfalls kann er jenen Klassen, die mit besonderen Herausforderungen konfrontiert sind, besonders erfahrene LehrerInnen zur Seite stellen.</a:t>
            </a:r>
          </a:p>
          <a:p>
            <a:r>
              <a:rPr lang="de-AT" dirty="0"/>
              <a:t>Im Folgenden beschreiben wir, wie eine Schule durch Klasseneinteilung und Stundenplangestaltung neue Ansätze der Unterrichtsorganisation umsetzt:</a:t>
            </a:r>
          </a:p>
        </p:txBody>
      </p:sp>
      <p:sp>
        <p:nvSpPr>
          <p:cNvPr id="4" name="Fußzeilenplatzhalter 3">
            <a:extLst>
              <a:ext uri="{FF2B5EF4-FFF2-40B4-BE49-F238E27FC236}">
                <a16:creationId xmlns:a16="http://schemas.microsoft.com/office/drawing/2014/main" id="{C64C6514-2156-4FA9-BB13-EFAA87A33D7F}"/>
              </a:ext>
            </a:extLst>
          </p:cNvPr>
          <p:cNvSpPr>
            <a:spLocks noGrp="1"/>
          </p:cNvSpPr>
          <p:nvPr>
            <p:ph type="ftr" sz="quarter" idx="11"/>
          </p:nvPr>
        </p:nvSpPr>
        <p:spPr>
          <a:xfrm>
            <a:off x="1078523" y="6276181"/>
            <a:ext cx="4880018" cy="365125"/>
          </a:xfrm>
        </p:spPr>
        <p:txBody>
          <a:bodyPr/>
          <a:lstStyle/>
          <a:p>
            <a:r>
              <a:rPr lang="de-AT" dirty="0"/>
              <a:t>Klasseneinteilung und Gestaltung von Lernräumen</a:t>
            </a:r>
          </a:p>
          <a:p>
            <a:endParaRPr lang="de-AT" dirty="0"/>
          </a:p>
        </p:txBody>
      </p:sp>
      <p:sp>
        <p:nvSpPr>
          <p:cNvPr id="5" name="Foliennummernplatzhalter 4">
            <a:extLst>
              <a:ext uri="{FF2B5EF4-FFF2-40B4-BE49-F238E27FC236}">
                <a16:creationId xmlns:a16="http://schemas.microsoft.com/office/drawing/2014/main" id="{76D20CA4-2193-495C-B2AC-7E2AD8005F91}"/>
              </a:ext>
            </a:extLst>
          </p:cNvPr>
          <p:cNvSpPr>
            <a:spLocks noGrp="1"/>
          </p:cNvSpPr>
          <p:nvPr>
            <p:ph type="sldNum" sz="quarter" idx="12"/>
          </p:nvPr>
        </p:nvSpPr>
        <p:spPr/>
        <p:txBody>
          <a:bodyPr/>
          <a:lstStyle/>
          <a:p>
            <a:fld id="{8B44F962-17F4-4193-8DD0-20201EFDB343}" type="slidenum">
              <a:rPr lang="de-AT" smtClean="0"/>
              <a:pPr/>
              <a:t>7</a:t>
            </a:fld>
            <a:endParaRPr lang="de-AT" dirty="0"/>
          </a:p>
        </p:txBody>
      </p:sp>
    </p:spTree>
    <p:extLst>
      <p:ext uri="{BB962C8B-B14F-4D97-AF65-F5344CB8AC3E}">
        <p14:creationId xmlns:p14="http://schemas.microsoft.com/office/powerpoint/2010/main" val="167625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20640-9CFE-4FDF-9FAC-60B2F5262A8F}"/>
              </a:ext>
            </a:extLst>
          </p:cNvPr>
          <p:cNvSpPr>
            <a:spLocks noGrp="1"/>
          </p:cNvSpPr>
          <p:nvPr>
            <p:ph type="title"/>
          </p:nvPr>
        </p:nvSpPr>
        <p:spPr/>
        <p:txBody>
          <a:bodyPr/>
          <a:lstStyle/>
          <a:p>
            <a:r>
              <a:rPr lang="en-US" dirty="0" err="1"/>
              <a:t>Klassenkomposition</a:t>
            </a:r>
            <a:r>
              <a:rPr lang="en-US" dirty="0"/>
              <a:t> und </a:t>
            </a:r>
            <a:r>
              <a:rPr lang="en-US" dirty="0" err="1"/>
              <a:t>Stundenplangestaltung</a:t>
            </a:r>
            <a:endParaRPr lang="de-AT" dirty="0"/>
          </a:p>
        </p:txBody>
      </p:sp>
      <p:sp>
        <p:nvSpPr>
          <p:cNvPr id="4" name="Fußzeilenplatzhalter 3">
            <a:extLst>
              <a:ext uri="{FF2B5EF4-FFF2-40B4-BE49-F238E27FC236}">
                <a16:creationId xmlns:a16="http://schemas.microsoft.com/office/drawing/2014/main" id="{BB1C82C5-2AF8-4B94-9215-C5C3B0EAF106}"/>
              </a:ext>
            </a:extLst>
          </p:cNvPr>
          <p:cNvSpPr>
            <a:spLocks noGrp="1"/>
          </p:cNvSpPr>
          <p:nvPr>
            <p:ph type="ftr" sz="quarter" idx="11"/>
          </p:nvPr>
        </p:nvSpPr>
        <p:spPr>
          <a:xfrm>
            <a:off x="1078523" y="6276181"/>
            <a:ext cx="4927830" cy="365125"/>
          </a:xfrm>
        </p:spPr>
        <p:txBody>
          <a:bodyPr/>
          <a:lstStyle/>
          <a:p>
            <a:r>
              <a:rPr lang="de-AT" dirty="0"/>
              <a:t>Klasseneinteilung und Gestaltung von Lernräumen</a:t>
            </a:r>
          </a:p>
          <a:p>
            <a:endParaRPr lang="de-AT" dirty="0"/>
          </a:p>
        </p:txBody>
      </p:sp>
      <p:sp>
        <p:nvSpPr>
          <p:cNvPr id="5" name="Foliennummernplatzhalter 4">
            <a:extLst>
              <a:ext uri="{FF2B5EF4-FFF2-40B4-BE49-F238E27FC236}">
                <a16:creationId xmlns:a16="http://schemas.microsoft.com/office/drawing/2014/main" id="{FBD3A6B5-9CA5-40E9-8D1E-FD05E0A36745}"/>
              </a:ext>
            </a:extLst>
          </p:cNvPr>
          <p:cNvSpPr>
            <a:spLocks noGrp="1"/>
          </p:cNvSpPr>
          <p:nvPr>
            <p:ph type="sldNum" sz="quarter" idx="12"/>
          </p:nvPr>
        </p:nvSpPr>
        <p:spPr/>
        <p:txBody>
          <a:bodyPr/>
          <a:lstStyle/>
          <a:p>
            <a:fld id="{8B44F962-17F4-4193-8DD0-20201EFDB343}" type="slidenum">
              <a:rPr lang="de-AT" smtClean="0"/>
              <a:pPr/>
              <a:t>8</a:t>
            </a:fld>
            <a:endParaRPr lang="de-AT" dirty="0"/>
          </a:p>
        </p:txBody>
      </p:sp>
      <p:pic>
        <p:nvPicPr>
          <p:cNvPr id="8" name="Inhaltsplatzhalter 7">
            <a:extLst>
              <a:ext uri="{FF2B5EF4-FFF2-40B4-BE49-F238E27FC236}">
                <a16:creationId xmlns:a16="http://schemas.microsoft.com/office/drawing/2014/main" id="{D9ED5DF2-9DEE-43FA-B1CE-9A7EA5B284D6}"/>
              </a:ext>
            </a:extLst>
          </p:cNvPr>
          <p:cNvPicPr>
            <a:picLocks noGrp="1" noChangeAspect="1"/>
          </p:cNvPicPr>
          <p:nvPr>
            <p:ph idx="1"/>
          </p:nvPr>
        </p:nvPicPr>
        <p:blipFill>
          <a:blip r:embed="rId2"/>
          <a:stretch>
            <a:fillRect/>
          </a:stretch>
        </p:blipFill>
        <p:spPr>
          <a:xfrm>
            <a:off x="2175436" y="1870110"/>
            <a:ext cx="7318286" cy="4190031"/>
          </a:xfrm>
          <a:prstGeom prst="rect">
            <a:avLst/>
          </a:prstGeom>
        </p:spPr>
      </p:pic>
    </p:spTree>
    <p:extLst>
      <p:ext uri="{BB962C8B-B14F-4D97-AF65-F5344CB8AC3E}">
        <p14:creationId xmlns:p14="http://schemas.microsoft.com/office/powerpoint/2010/main" val="77609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1184F-DA65-40DA-8751-0CCBD063BB0D}"/>
              </a:ext>
            </a:extLst>
          </p:cNvPr>
          <p:cNvSpPr>
            <a:spLocks noGrp="1"/>
          </p:cNvSpPr>
          <p:nvPr>
            <p:ph type="title"/>
          </p:nvPr>
        </p:nvSpPr>
        <p:spPr/>
        <p:txBody>
          <a:bodyPr/>
          <a:lstStyle/>
          <a:p>
            <a:r>
              <a:rPr lang="de-AT" dirty="0"/>
              <a:t>Klasseneinteilung erst in dritter Schulwoche</a:t>
            </a:r>
          </a:p>
        </p:txBody>
      </p:sp>
      <p:sp>
        <p:nvSpPr>
          <p:cNvPr id="3" name="Inhaltsplatzhalter 2">
            <a:extLst>
              <a:ext uri="{FF2B5EF4-FFF2-40B4-BE49-F238E27FC236}">
                <a16:creationId xmlns:a16="http://schemas.microsoft.com/office/drawing/2014/main" id="{4975D805-DC18-4F9E-8E81-3CE946CE0F4C}"/>
              </a:ext>
            </a:extLst>
          </p:cNvPr>
          <p:cNvSpPr>
            <a:spLocks noGrp="1"/>
          </p:cNvSpPr>
          <p:nvPr>
            <p:ph idx="1"/>
          </p:nvPr>
        </p:nvSpPr>
        <p:spPr>
          <a:xfrm>
            <a:off x="838200" y="1715247"/>
            <a:ext cx="10515600" cy="4461715"/>
          </a:xfrm>
        </p:spPr>
        <p:txBody>
          <a:bodyPr>
            <a:normAutofit fontScale="92500" lnSpcReduction="20000"/>
          </a:bodyPr>
          <a:lstStyle/>
          <a:p>
            <a:pPr marL="0" indent="0">
              <a:buNone/>
            </a:pPr>
            <a:r>
              <a:rPr lang="de-AT" dirty="0"/>
              <a:t>Die Klasseneinteilung erfolgt erst, nachdem sich alle neuen SchülerInnen an dieser Schule intensiv untereinander kennengelernt haben. Deshalb verbringen alle SchülerInnen der ersten Schulstufe die ersten beiden Schulwochen in der Großgruppe miteinander. Betreut wird diese Großgruppe von einem fixen LehrerInnen-Team. Ziel ist, dass SchülerInnen ein Gespür dafür bekommen, mit wem sie gerne in einer Klasse sein möchten und dass die LehrerInnen ebenfalls die SchülerInnen beobachten können, um später entscheiden zu können, wie die konkreten Klasseneinteilungen erfolgen sollen. Zu diesem Zweck durchlaufen die SchülerInnen ein vielfältiges Programm, das ihnen erlaubt, einander in vielen unterschiedlichen Situationen zu begegnen. Die LehrerInnen achten darauf, dass die Großgruppe der SchülerInnen in immer wieder andere Kleingruppen unterteilt wird, damit die SchülerInnen auch wirklich die Gelegenheit bekommen, möglichst alle anderen SchülerInnen kennenzulernen.</a:t>
            </a:r>
          </a:p>
          <a:p>
            <a:pPr marL="0" indent="0">
              <a:buNone/>
            </a:pPr>
            <a:r>
              <a:rPr lang="de-AT" dirty="0"/>
              <a:t>Unter anderem stehen folgende Aktionen auf dem Programm</a:t>
            </a:r>
            <a:r>
              <a:rPr lang="en-US" dirty="0"/>
              <a:t>: </a:t>
            </a:r>
          </a:p>
        </p:txBody>
      </p:sp>
      <p:sp>
        <p:nvSpPr>
          <p:cNvPr id="4" name="Fußzeilenplatzhalter 3">
            <a:extLst>
              <a:ext uri="{FF2B5EF4-FFF2-40B4-BE49-F238E27FC236}">
                <a16:creationId xmlns:a16="http://schemas.microsoft.com/office/drawing/2014/main" id="{5ABFBA04-14C4-4475-9D32-9C40E6B86A2B}"/>
              </a:ext>
            </a:extLst>
          </p:cNvPr>
          <p:cNvSpPr>
            <a:spLocks noGrp="1"/>
          </p:cNvSpPr>
          <p:nvPr>
            <p:ph type="ftr" sz="quarter" idx="11"/>
          </p:nvPr>
        </p:nvSpPr>
        <p:spPr>
          <a:xfrm>
            <a:off x="1078523" y="6276181"/>
            <a:ext cx="5017477" cy="365125"/>
          </a:xfrm>
        </p:spPr>
        <p:txBody>
          <a:bodyPr/>
          <a:lstStyle/>
          <a:p>
            <a:r>
              <a:rPr lang="de-AT" dirty="0"/>
              <a:t>Klasseneinteilung und Gestaltung von Lernräumen</a:t>
            </a:r>
          </a:p>
          <a:p>
            <a:endParaRPr lang="de-AT" dirty="0"/>
          </a:p>
        </p:txBody>
      </p:sp>
      <p:sp>
        <p:nvSpPr>
          <p:cNvPr id="5" name="Foliennummernplatzhalter 4">
            <a:extLst>
              <a:ext uri="{FF2B5EF4-FFF2-40B4-BE49-F238E27FC236}">
                <a16:creationId xmlns:a16="http://schemas.microsoft.com/office/drawing/2014/main" id="{A54E5E1C-8AAC-476C-927F-B21E78A82E93}"/>
              </a:ext>
            </a:extLst>
          </p:cNvPr>
          <p:cNvSpPr>
            <a:spLocks noGrp="1"/>
          </p:cNvSpPr>
          <p:nvPr>
            <p:ph type="sldNum" sz="quarter" idx="12"/>
          </p:nvPr>
        </p:nvSpPr>
        <p:spPr/>
        <p:txBody>
          <a:bodyPr/>
          <a:lstStyle/>
          <a:p>
            <a:fld id="{8B44F962-17F4-4193-8DD0-20201EFDB343}" type="slidenum">
              <a:rPr lang="de-AT" smtClean="0"/>
              <a:pPr/>
              <a:t>9</a:t>
            </a:fld>
            <a:endParaRPr lang="de-AT" dirty="0"/>
          </a:p>
        </p:txBody>
      </p:sp>
    </p:spTree>
    <p:extLst>
      <p:ext uri="{BB962C8B-B14F-4D97-AF65-F5344CB8AC3E}">
        <p14:creationId xmlns:p14="http://schemas.microsoft.com/office/powerpoint/2010/main" val="18241875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2053</Words>
  <Application>Microsoft Office PowerPoint</Application>
  <PresentationFormat>Breitbild</PresentationFormat>
  <Paragraphs>185</Paragraphs>
  <Slides>30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Calibri Light</vt:lpstr>
      <vt:lpstr>Office</vt:lpstr>
      <vt:lpstr>Unterrichten/Lernstrategien</vt:lpstr>
      <vt:lpstr>Überblick</vt:lpstr>
      <vt:lpstr>Klasseneinteilung und Gestaltung von Lernräumen</vt:lpstr>
      <vt:lpstr>Klasseneinteilung und Gestaltung von Lernräumen</vt:lpstr>
      <vt:lpstr>Klassenkompositionseffekte und Schulorganisations-mechanismen </vt:lpstr>
      <vt:lpstr>Klassenkompositionseffekte und Schulorganisations-mechanismen </vt:lpstr>
      <vt:lpstr>Klassenkompositionseffekte und Schulorganisations-mechanismen </vt:lpstr>
      <vt:lpstr>Klassenkomposition und Stundenplangestaltung</vt:lpstr>
      <vt:lpstr>Klasseneinteilung erst in dritter Schulwoche</vt:lpstr>
      <vt:lpstr>Klasseneinteilung erst in dritter Schulwoche</vt:lpstr>
      <vt:lpstr>Klasseneinteilung erst in dritter Schulwoche</vt:lpstr>
      <vt:lpstr>Machen Sie sich mit verschiedenen Methoden vertraut, mit denen Sie für Ihre SchülerInnen "Tage des gegenseitigen Kennenlernens" gestalten können.</vt:lpstr>
      <vt:lpstr>Erstellen Sie „Eisbrecher-Events“ für neue Klassen in Ihrer Schule! </vt:lpstr>
      <vt:lpstr>Feedback im Unterricht</vt:lpstr>
      <vt:lpstr>Feedback im Unterricht</vt:lpstr>
      <vt:lpstr>Feedback im Unterricht</vt:lpstr>
      <vt:lpstr>Hilfreiche Attributionen</vt:lpstr>
      <vt:lpstr>intern / extern - variabel / stabil </vt:lpstr>
      <vt:lpstr>intern / extern - variabel / stabil </vt:lpstr>
      <vt:lpstr>global / spezifisch </vt:lpstr>
      <vt:lpstr>internal / external - variable / stable - global / specific </vt:lpstr>
      <vt:lpstr>Wie könnte ein/e SchülerIn, die/der bei einer Prüfung durchgefallen ist, sich diesen Misserfolg nun erklären? </vt:lpstr>
      <vt:lpstr>Einsatz der Attributionstheorie im Unterricht</vt:lpstr>
      <vt:lpstr>Erklärungen, die zu Depressionen führen können</vt:lpstr>
      <vt:lpstr>Erklärungen, die zu Größenwahn führen können</vt:lpstr>
      <vt:lpstr>Allgemeine Empfehlungen? Berücksichtigen Sie die Denkstile Ihrer SchülerInnen beim Feedbackgeben!</vt:lpstr>
      <vt:lpstr>Allgemeine Empfehlungen? Berücksichtigen Sie die Denkstile Ihrer SchülerInnen beim Feedbackgeben!</vt:lpstr>
      <vt:lpstr> Erklären Sie Denkstile Ihrer SchülerInnen mit der Attributionstheorie! </vt:lpstr>
      <vt:lpstr> Üben Sie hilfreiche Attributionen! </vt:lpstr>
      <vt:lpstr>Üben Sie hilfreiche Attributionen mit einem Kollegen/einer Kollegin!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Klaus Linde-Leimer</cp:lastModifiedBy>
  <cp:revision>93</cp:revision>
  <dcterms:created xsi:type="dcterms:W3CDTF">2019-02-17T11:29:45Z</dcterms:created>
  <dcterms:modified xsi:type="dcterms:W3CDTF">2019-04-24T17:08:47Z</dcterms:modified>
</cp:coreProperties>
</file>