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9" r:id="rId3"/>
    <p:sldId id="302" r:id="rId4"/>
    <p:sldId id="258" r:id="rId5"/>
    <p:sldId id="308" r:id="rId6"/>
    <p:sldId id="313" r:id="rId7"/>
    <p:sldId id="257" r:id="rId8"/>
    <p:sldId id="310" r:id="rId9"/>
    <p:sldId id="314" r:id="rId10"/>
    <p:sldId id="315" r:id="rId11"/>
    <p:sldId id="316" r:id="rId12"/>
    <p:sldId id="259" r:id="rId13"/>
    <p:sldId id="306" r:id="rId14"/>
    <p:sldId id="311" r:id="rId15"/>
    <p:sldId id="304" r:id="rId16"/>
    <p:sldId id="305" r:id="rId17"/>
    <p:sldId id="303" r:id="rId18"/>
    <p:sldId id="307" r:id="rId19"/>
    <p:sldId id="261" r:id="rId20"/>
    <p:sldId id="262" r:id="rId21"/>
    <p:sldId id="263" r:id="rId22"/>
    <p:sldId id="312" r:id="rId23"/>
    <p:sldId id="273" r:id="rId2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1" d="100"/>
          <a:sy n="61" d="100"/>
        </p:scale>
        <p:origin x="871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A12CF2-102D-48A1-BDBE-C144DF8E46C2}" type="doc">
      <dgm:prSet loTypeId="urn:microsoft.com/office/officeart/2005/8/layout/hLis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23DD76AD-664A-4301-B525-CDA37B3EDEDE}">
      <dgm:prSet phldrT="[Text]"/>
      <dgm:spPr/>
      <dgm:t>
        <a:bodyPr/>
        <a:lstStyle/>
        <a:p>
          <a:r>
            <a:rPr lang="de-AT" dirty="0"/>
            <a:t> </a:t>
          </a:r>
        </a:p>
      </dgm:t>
    </dgm:pt>
    <dgm:pt modelId="{816B7D9E-104D-4785-B2BF-4865923FF0E8}" type="parTrans" cxnId="{ADBAD02A-C64E-4BB3-90D8-F5030F97452D}">
      <dgm:prSet/>
      <dgm:spPr/>
      <dgm:t>
        <a:bodyPr/>
        <a:lstStyle/>
        <a:p>
          <a:endParaRPr lang="de-AT"/>
        </a:p>
      </dgm:t>
    </dgm:pt>
    <dgm:pt modelId="{19CCC13C-E445-496C-A612-994637F8B0A1}" type="sibTrans" cxnId="{ADBAD02A-C64E-4BB3-90D8-F5030F97452D}">
      <dgm:prSet/>
      <dgm:spPr/>
      <dgm:t>
        <a:bodyPr/>
        <a:lstStyle/>
        <a:p>
          <a:endParaRPr lang="de-AT"/>
        </a:p>
      </dgm:t>
    </dgm:pt>
    <dgm:pt modelId="{D22ED4E6-5EC1-4DF0-A769-6FED05971A77}">
      <dgm:prSet phldrT="[Text]" custT="1"/>
      <dgm:spPr>
        <a:solidFill>
          <a:schemeClr val="accent1"/>
        </a:solidFill>
      </dgm:spPr>
      <dgm:t>
        <a:bodyPr/>
        <a:lstStyle/>
        <a:p>
          <a:pPr algn="ctr"/>
          <a:r>
            <a:rPr lang="de-AT" sz="3200" kern="1200" dirty="0"/>
            <a:t>Motivar</a:t>
          </a:r>
          <a:r>
            <a:rPr lang="de-AT" sz="3200" kern="1200" baseline="0" dirty="0"/>
            <a:t> Professores e Alunos para os grandes desafios do Ensino e Aprendizagem do século XXI</a:t>
          </a:r>
          <a:endParaRPr lang="de-AT" sz="3200" kern="1200" dirty="0"/>
        </a:p>
      </dgm:t>
    </dgm:pt>
    <dgm:pt modelId="{AB03C163-719C-4B3A-A47E-51FCA5B106F9}" type="parTrans" cxnId="{59733A37-4ED3-4EC1-B6E4-8B51BD3CB635}">
      <dgm:prSet/>
      <dgm:spPr/>
      <dgm:t>
        <a:bodyPr/>
        <a:lstStyle/>
        <a:p>
          <a:endParaRPr lang="de-AT"/>
        </a:p>
      </dgm:t>
    </dgm:pt>
    <dgm:pt modelId="{94F7F6C6-768E-4E42-AA1B-E5099F928225}" type="sibTrans" cxnId="{59733A37-4ED3-4EC1-B6E4-8B51BD3CB635}">
      <dgm:prSet/>
      <dgm:spPr/>
      <dgm:t>
        <a:bodyPr/>
        <a:lstStyle/>
        <a:p>
          <a:endParaRPr lang="de-AT"/>
        </a:p>
      </dgm:t>
    </dgm:pt>
    <dgm:pt modelId="{9CA23342-5704-4007-8E33-7625C115353E}">
      <dgm:prSet phldrT="[Text]" custT="1"/>
      <dgm:spPr>
        <a:solidFill>
          <a:schemeClr val="accent1"/>
        </a:solidFill>
      </dgm:spPr>
      <dgm:t>
        <a:bodyPr/>
        <a:lstStyle/>
        <a:p>
          <a:pPr algn="l"/>
          <a:endParaRPr lang="de-AT" sz="3200" kern="1200" dirty="0"/>
        </a:p>
      </dgm:t>
    </dgm:pt>
    <dgm:pt modelId="{5E293C0F-A3DA-46C0-902F-22F12D7D3AC9}" type="parTrans" cxnId="{1FA1FAF8-922B-4398-A5CB-FD6548834BE3}">
      <dgm:prSet/>
      <dgm:spPr/>
      <dgm:t>
        <a:bodyPr/>
        <a:lstStyle/>
        <a:p>
          <a:endParaRPr lang="pt-PT"/>
        </a:p>
      </dgm:t>
    </dgm:pt>
    <dgm:pt modelId="{40D3490D-D0BB-4864-B746-DAF5F2640BEA}" type="sibTrans" cxnId="{1FA1FAF8-922B-4398-A5CB-FD6548834BE3}">
      <dgm:prSet/>
      <dgm:spPr/>
      <dgm:t>
        <a:bodyPr/>
        <a:lstStyle/>
        <a:p>
          <a:endParaRPr lang="pt-PT"/>
        </a:p>
      </dgm:t>
    </dgm:pt>
    <dgm:pt modelId="{463FCDB4-C7CC-4546-8C5E-31BD92933F27}" type="pres">
      <dgm:prSet presAssocID="{46A12CF2-102D-48A1-BDBE-C144DF8E46C2}" presName="linearFlow" presStyleCnt="0">
        <dgm:presLayoutVars>
          <dgm:dir/>
          <dgm:animLvl val="lvl"/>
          <dgm:resizeHandles/>
        </dgm:presLayoutVars>
      </dgm:prSet>
      <dgm:spPr/>
    </dgm:pt>
    <dgm:pt modelId="{B19D1401-D5D5-4DD8-9271-E355645B0455}" type="pres">
      <dgm:prSet presAssocID="{23DD76AD-664A-4301-B525-CDA37B3EDEDE}" presName="compositeNode" presStyleCnt="0">
        <dgm:presLayoutVars>
          <dgm:bulletEnabled val="1"/>
        </dgm:presLayoutVars>
      </dgm:prSet>
      <dgm:spPr/>
    </dgm:pt>
    <dgm:pt modelId="{0D738745-F9D4-4CD7-8857-2AE83CB41358}" type="pres">
      <dgm:prSet presAssocID="{23DD76AD-664A-4301-B525-CDA37B3EDEDE}" presName="image" presStyleLbl="fgImgPlace1" presStyleIdx="0" presStyleCnt="1" custScaleX="47294" custScaleY="56952" custLinFactNeighborX="-31954" custLinFactNeighborY="61170"/>
      <dgm:spPr>
        <a:solidFill>
          <a:schemeClr val="accent6">
            <a:lumMod val="60000"/>
            <a:lumOff val="40000"/>
          </a:schemeClr>
        </a:solidFill>
      </dgm:spPr>
    </dgm:pt>
    <dgm:pt modelId="{60C679B9-23C8-4DCC-A284-F16ED9C4DD33}" type="pres">
      <dgm:prSet presAssocID="{23DD76AD-664A-4301-B525-CDA37B3EDEDE}" presName="childNode" presStyleLbl="node1" presStyleIdx="0" presStyleCnt="1" custScaleY="125715">
        <dgm:presLayoutVars>
          <dgm:bulletEnabled val="1"/>
        </dgm:presLayoutVars>
      </dgm:prSet>
      <dgm:spPr/>
    </dgm:pt>
    <dgm:pt modelId="{295513B9-C5F7-4D7A-A6CB-B68959BB2AF3}" type="pres">
      <dgm:prSet presAssocID="{23DD76AD-664A-4301-B525-CDA37B3EDEDE}" presName="parentNode" presStyleLbl="revTx" presStyleIdx="0" presStyleCnt="1">
        <dgm:presLayoutVars>
          <dgm:chMax val="0"/>
          <dgm:bulletEnabled val="1"/>
        </dgm:presLayoutVars>
      </dgm:prSet>
      <dgm:spPr/>
    </dgm:pt>
  </dgm:ptLst>
  <dgm:cxnLst>
    <dgm:cxn modelId="{ADBAD02A-C64E-4BB3-90D8-F5030F97452D}" srcId="{46A12CF2-102D-48A1-BDBE-C144DF8E46C2}" destId="{23DD76AD-664A-4301-B525-CDA37B3EDEDE}" srcOrd="0" destOrd="0" parTransId="{816B7D9E-104D-4785-B2BF-4865923FF0E8}" sibTransId="{19CCC13C-E445-496C-A612-994637F8B0A1}"/>
    <dgm:cxn modelId="{59733A37-4ED3-4EC1-B6E4-8B51BD3CB635}" srcId="{23DD76AD-664A-4301-B525-CDA37B3EDEDE}" destId="{D22ED4E6-5EC1-4DF0-A769-6FED05971A77}" srcOrd="0" destOrd="0" parTransId="{AB03C163-719C-4B3A-A47E-51FCA5B106F9}" sibTransId="{94F7F6C6-768E-4E42-AA1B-E5099F928225}"/>
    <dgm:cxn modelId="{24E7CA5B-1CDE-4BDE-A37C-5CC49D6FA13A}" type="presOf" srcId="{9CA23342-5704-4007-8E33-7625C115353E}" destId="{60C679B9-23C8-4DCC-A284-F16ED9C4DD33}" srcOrd="0" destOrd="1" presId="urn:microsoft.com/office/officeart/2005/8/layout/hList2"/>
    <dgm:cxn modelId="{B77507C4-3483-489E-B8B7-1B78793CB9C4}" type="presOf" srcId="{46A12CF2-102D-48A1-BDBE-C144DF8E46C2}" destId="{463FCDB4-C7CC-4546-8C5E-31BD92933F27}" srcOrd="0" destOrd="0" presId="urn:microsoft.com/office/officeart/2005/8/layout/hList2"/>
    <dgm:cxn modelId="{522080EA-219C-4ED9-8F75-418011DD4427}" type="presOf" srcId="{D22ED4E6-5EC1-4DF0-A769-6FED05971A77}" destId="{60C679B9-23C8-4DCC-A284-F16ED9C4DD33}" srcOrd="0" destOrd="0" presId="urn:microsoft.com/office/officeart/2005/8/layout/hList2"/>
    <dgm:cxn modelId="{1FA1FAF8-922B-4398-A5CB-FD6548834BE3}" srcId="{23DD76AD-664A-4301-B525-CDA37B3EDEDE}" destId="{9CA23342-5704-4007-8E33-7625C115353E}" srcOrd="1" destOrd="0" parTransId="{5E293C0F-A3DA-46C0-902F-22F12D7D3AC9}" sibTransId="{40D3490D-D0BB-4864-B746-DAF5F2640BEA}"/>
    <dgm:cxn modelId="{0E2F3AFC-F18F-4269-93C0-AA1D8546FF7B}" type="presOf" srcId="{23DD76AD-664A-4301-B525-CDA37B3EDEDE}" destId="{295513B9-C5F7-4D7A-A6CB-B68959BB2AF3}" srcOrd="0" destOrd="0" presId="urn:microsoft.com/office/officeart/2005/8/layout/hList2"/>
    <dgm:cxn modelId="{20A4F794-CD02-4A68-8166-0801BD6F3DCE}" type="presParOf" srcId="{463FCDB4-C7CC-4546-8C5E-31BD92933F27}" destId="{B19D1401-D5D5-4DD8-9271-E355645B0455}" srcOrd="0" destOrd="0" presId="urn:microsoft.com/office/officeart/2005/8/layout/hList2"/>
    <dgm:cxn modelId="{479AC416-91EB-4A74-B145-CD1E7E9306C3}" type="presParOf" srcId="{B19D1401-D5D5-4DD8-9271-E355645B0455}" destId="{0D738745-F9D4-4CD7-8857-2AE83CB41358}" srcOrd="0" destOrd="0" presId="urn:microsoft.com/office/officeart/2005/8/layout/hList2"/>
    <dgm:cxn modelId="{ADE59250-C6B7-4941-8385-4203D86B47E8}" type="presParOf" srcId="{B19D1401-D5D5-4DD8-9271-E355645B0455}" destId="{60C679B9-23C8-4DCC-A284-F16ED9C4DD33}" srcOrd="1" destOrd="0" presId="urn:microsoft.com/office/officeart/2005/8/layout/hList2"/>
    <dgm:cxn modelId="{FD3811F0-67B9-424B-A5B1-55AC04A9403D}" type="presParOf" srcId="{B19D1401-D5D5-4DD8-9271-E355645B0455}" destId="{295513B9-C5F7-4D7A-A6CB-B68959BB2AF3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A12CF2-102D-48A1-BDBE-C144DF8E46C2}" type="doc">
      <dgm:prSet loTypeId="urn:microsoft.com/office/officeart/2005/8/layout/hLis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23DD76AD-664A-4301-B525-CDA37B3EDEDE}">
      <dgm:prSet phldrT="[Text]"/>
      <dgm:spPr/>
      <dgm:t>
        <a:bodyPr/>
        <a:lstStyle/>
        <a:p>
          <a:r>
            <a:rPr lang="de-AT" dirty="0"/>
            <a:t>Monitorização e eacompnhamento</a:t>
          </a:r>
        </a:p>
      </dgm:t>
    </dgm:pt>
    <dgm:pt modelId="{816B7D9E-104D-4785-B2BF-4865923FF0E8}" type="parTrans" cxnId="{ADBAD02A-C64E-4BB3-90D8-F5030F97452D}">
      <dgm:prSet/>
      <dgm:spPr/>
      <dgm:t>
        <a:bodyPr/>
        <a:lstStyle/>
        <a:p>
          <a:endParaRPr lang="de-AT"/>
        </a:p>
      </dgm:t>
    </dgm:pt>
    <dgm:pt modelId="{19CCC13C-E445-496C-A612-994637F8B0A1}" type="sibTrans" cxnId="{ADBAD02A-C64E-4BB3-90D8-F5030F97452D}">
      <dgm:prSet/>
      <dgm:spPr/>
      <dgm:t>
        <a:bodyPr/>
        <a:lstStyle/>
        <a:p>
          <a:endParaRPr lang="de-AT"/>
        </a:p>
      </dgm:t>
    </dgm:pt>
    <dgm:pt modelId="{D22ED4E6-5EC1-4DF0-A769-6FED05971A77}">
      <dgm:prSet phldrT="[Text]" custT="1"/>
      <dgm:spPr>
        <a:solidFill>
          <a:schemeClr val="accent1"/>
        </a:solidFill>
      </dgm:spPr>
      <dgm:t>
        <a:bodyPr/>
        <a:lstStyle/>
        <a:p>
          <a:r>
            <a:rPr lang="de-AT" sz="3200" u="sng" kern="1200" dirty="0"/>
            <a:t>Desempenho dos Professores:</a:t>
          </a:r>
        </a:p>
      </dgm:t>
    </dgm:pt>
    <dgm:pt modelId="{AB03C163-719C-4B3A-A47E-51FCA5B106F9}" type="parTrans" cxnId="{59733A37-4ED3-4EC1-B6E4-8B51BD3CB635}">
      <dgm:prSet/>
      <dgm:spPr/>
      <dgm:t>
        <a:bodyPr/>
        <a:lstStyle/>
        <a:p>
          <a:endParaRPr lang="de-AT"/>
        </a:p>
      </dgm:t>
    </dgm:pt>
    <dgm:pt modelId="{94F7F6C6-768E-4E42-AA1B-E5099F928225}" type="sibTrans" cxnId="{59733A37-4ED3-4EC1-B6E4-8B51BD3CB635}">
      <dgm:prSet/>
      <dgm:spPr/>
      <dgm:t>
        <a:bodyPr/>
        <a:lstStyle/>
        <a:p>
          <a:endParaRPr lang="de-AT"/>
        </a:p>
      </dgm:t>
    </dgm:pt>
    <dgm:pt modelId="{9CA23342-5704-4007-8E33-7625C115353E}">
      <dgm:prSet phldrT="[Text]" custT="1"/>
      <dgm:spPr>
        <a:solidFill>
          <a:schemeClr val="accent1"/>
        </a:solidFill>
      </dgm:spPr>
      <dgm:t>
        <a:bodyPr/>
        <a:lstStyle/>
        <a:p>
          <a:r>
            <a:rPr lang="de-AT" sz="3200" kern="1200" dirty="0"/>
            <a:t>Over</a:t>
          </a:r>
        </a:p>
      </dgm:t>
    </dgm:pt>
    <dgm:pt modelId="{5E293C0F-A3DA-46C0-902F-22F12D7D3AC9}" type="parTrans" cxnId="{1FA1FAF8-922B-4398-A5CB-FD6548834BE3}">
      <dgm:prSet/>
      <dgm:spPr/>
      <dgm:t>
        <a:bodyPr/>
        <a:lstStyle/>
        <a:p>
          <a:endParaRPr lang="pt-PT"/>
        </a:p>
      </dgm:t>
    </dgm:pt>
    <dgm:pt modelId="{40D3490D-D0BB-4864-B746-DAF5F2640BEA}" type="sibTrans" cxnId="{1FA1FAF8-922B-4398-A5CB-FD6548834BE3}">
      <dgm:prSet/>
      <dgm:spPr/>
      <dgm:t>
        <a:bodyPr/>
        <a:lstStyle/>
        <a:p>
          <a:endParaRPr lang="pt-PT"/>
        </a:p>
      </dgm:t>
    </dgm:pt>
    <dgm:pt modelId="{82BA03F5-9CAE-4EB2-AF75-23524FB3152C}">
      <dgm:prSet phldrT="[Text]" custT="1"/>
      <dgm:spPr>
        <a:solidFill>
          <a:schemeClr val="accent1"/>
        </a:solidFill>
      </dgm:spPr>
      <dgm:t>
        <a:bodyPr/>
        <a:lstStyle/>
        <a:p>
          <a:r>
            <a:rPr lang="de-AT" sz="2800" kern="1200" dirty="0"/>
            <a:t>Para quem é importante e a quem interessa?</a:t>
          </a:r>
        </a:p>
      </dgm:t>
    </dgm:pt>
    <dgm:pt modelId="{B57A5E3B-6372-4F7F-95C6-3889FBB3857A}" type="parTrans" cxnId="{40FCE4C8-98E6-4063-9D02-CF7C7D61B153}">
      <dgm:prSet/>
      <dgm:spPr/>
      <dgm:t>
        <a:bodyPr/>
        <a:lstStyle/>
        <a:p>
          <a:endParaRPr lang="pt-PT"/>
        </a:p>
      </dgm:t>
    </dgm:pt>
    <dgm:pt modelId="{AAAFA065-7301-4ED7-A988-9BF87315E5AE}" type="sibTrans" cxnId="{40FCE4C8-98E6-4063-9D02-CF7C7D61B153}">
      <dgm:prSet/>
      <dgm:spPr/>
      <dgm:t>
        <a:bodyPr/>
        <a:lstStyle/>
        <a:p>
          <a:endParaRPr lang="pt-PT"/>
        </a:p>
      </dgm:t>
    </dgm:pt>
    <dgm:pt modelId="{8EB4F260-6DD7-43B5-B551-3FF71B069E9F}">
      <dgm:prSet phldrT="[Text]" custT="1"/>
      <dgm:spPr>
        <a:solidFill>
          <a:schemeClr val="accent1"/>
        </a:solidFill>
      </dgm:spPr>
      <dgm:t>
        <a:bodyPr/>
        <a:lstStyle/>
        <a:p>
          <a:endParaRPr lang="de-AT" sz="3200" kern="1200" dirty="0"/>
        </a:p>
      </dgm:t>
    </dgm:pt>
    <dgm:pt modelId="{DFEF60D0-9A52-42A8-99FE-F39E4DBE319E}" type="parTrans" cxnId="{B2292447-AA8F-43CD-BD00-095A2FEB8201}">
      <dgm:prSet/>
      <dgm:spPr/>
      <dgm:t>
        <a:bodyPr/>
        <a:lstStyle/>
        <a:p>
          <a:endParaRPr lang="pt-PT"/>
        </a:p>
      </dgm:t>
    </dgm:pt>
    <dgm:pt modelId="{A3AC26AD-38D2-44A8-B793-64529CA2A683}" type="sibTrans" cxnId="{B2292447-AA8F-43CD-BD00-095A2FEB8201}">
      <dgm:prSet/>
      <dgm:spPr/>
      <dgm:t>
        <a:bodyPr/>
        <a:lstStyle/>
        <a:p>
          <a:endParaRPr lang="pt-PT"/>
        </a:p>
      </dgm:t>
    </dgm:pt>
    <dgm:pt modelId="{2B7CE150-42D6-42CA-98C7-34609A3C53F6}">
      <dgm:prSet phldrT="[Text]" custT="1"/>
      <dgm:spPr>
        <a:solidFill>
          <a:schemeClr val="accent1"/>
        </a:solidFill>
      </dgm:spPr>
      <dgm:t>
        <a:bodyPr/>
        <a:lstStyle/>
        <a:p>
          <a:r>
            <a:rPr lang="de-AT" sz="2800" kern="1200" dirty="0"/>
            <a:t>Como deve ser desenvolvido este processo?</a:t>
          </a:r>
        </a:p>
      </dgm:t>
    </dgm:pt>
    <dgm:pt modelId="{7CC3DD2C-625D-4E63-9617-AF6E64C97D4B}" type="parTrans" cxnId="{8D6B7513-F3D6-47B5-A2A0-A0880E2645C4}">
      <dgm:prSet/>
      <dgm:spPr/>
      <dgm:t>
        <a:bodyPr/>
        <a:lstStyle/>
        <a:p>
          <a:endParaRPr lang="pt-PT"/>
        </a:p>
      </dgm:t>
    </dgm:pt>
    <dgm:pt modelId="{4820DD11-CF6E-4F06-86AC-326915ADE642}" type="sibTrans" cxnId="{8D6B7513-F3D6-47B5-A2A0-A0880E2645C4}">
      <dgm:prSet/>
      <dgm:spPr/>
      <dgm:t>
        <a:bodyPr/>
        <a:lstStyle/>
        <a:p>
          <a:endParaRPr lang="pt-PT"/>
        </a:p>
      </dgm:t>
    </dgm:pt>
    <dgm:pt modelId="{877BC981-91C5-4035-889A-9A07C5D856B2}">
      <dgm:prSet phldrT="[Text]" custT="1"/>
      <dgm:spPr>
        <a:solidFill>
          <a:schemeClr val="accent1"/>
        </a:solidFill>
      </dgm:spPr>
      <dgm:t>
        <a:bodyPr/>
        <a:lstStyle/>
        <a:p>
          <a:r>
            <a:rPr lang="de-AT" sz="2800" kern="1200" dirty="0"/>
            <a:t>O que deve ser observado/monitorizado?</a:t>
          </a:r>
        </a:p>
      </dgm:t>
    </dgm:pt>
    <dgm:pt modelId="{55CDD694-2AD5-45E8-BE07-1B3DEFCCC3E2}" type="parTrans" cxnId="{D5BE1A50-C337-4A0E-AF72-395D67FF8AA2}">
      <dgm:prSet/>
      <dgm:spPr/>
      <dgm:t>
        <a:bodyPr/>
        <a:lstStyle/>
        <a:p>
          <a:endParaRPr lang="pt-PT"/>
        </a:p>
      </dgm:t>
    </dgm:pt>
    <dgm:pt modelId="{79C430BC-F801-4B08-AD26-88050EBE1769}" type="sibTrans" cxnId="{D5BE1A50-C337-4A0E-AF72-395D67FF8AA2}">
      <dgm:prSet/>
      <dgm:spPr/>
      <dgm:t>
        <a:bodyPr/>
        <a:lstStyle/>
        <a:p>
          <a:endParaRPr lang="pt-PT"/>
        </a:p>
      </dgm:t>
    </dgm:pt>
    <dgm:pt modelId="{77E008DE-B75E-47A6-A3F7-555DB566FB97}">
      <dgm:prSet phldrT="[Text]" custT="1"/>
      <dgm:spPr>
        <a:solidFill>
          <a:schemeClr val="accent1"/>
        </a:solidFill>
      </dgm:spPr>
      <dgm:t>
        <a:bodyPr/>
        <a:lstStyle/>
        <a:p>
          <a:r>
            <a:rPr lang="de-AT" sz="2800" kern="1200" dirty="0"/>
            <a:t>Os papéis de: observador, do professor, dos alunos durante o processo de monitorização.</a:t>
          </a:r>
        </a:p>
      </dgm:t>
    </dgm:pt>
    <dgm:pt modelId="{431ECFDD-CBFE-41B8-B92B-973C6CE56B79}" type="parTrans" cxnId="{C2DB0211-567F-4457-B208-8EDA19B51DDE}">
      <dgm:prSet/>
      <dgm:spPr/>
      <dgm:t>
        <a:bodyPr/>
        <a:lstStyle/>
        <a:p>
          <a:endParaRPr lang="pt-PT"/>
        </a:p>
      </dgm:t>
    </dgm:pt>
    <dgm:pt modelId="{D236BA29-7B92-471D-898B-00E2CEDA4AB5}" type="sibTrans" cxnId="{C2DB0211-567F-4457-B208-8EDA19B51DDE}">
      <dgm:prSet/>
      <dgm:spPr/>
      <dgm:t>
        <a:bodyPr/>
        <a:lstStyle/>
        <a:p>
          <a:endParaRPr lang="pt-PT"/>
        </a:p>
      </dgm:t>
    </dgm:pt>
    <dgm:pt modelId="{821D7289-43EF-4FD4-8AB3-01313BAD7713}">
      <dgm:prSet phldrT="[Text]" custT="1"/>
      <dgm:spPr>
        <a:solidFill>
          <a:schemeClr val="accent1"/>
        </a:solidFill>
      </dgm:spPr>
      <dgm:t>
        <a:bodyPr/>
        <a:lstStyle/>
        <a:p>
          <a:r>
            <a:rPr lang="de-AT" sz="2800" u="sng" kern="1200" dirty="0"/>
            <a:t>As metodologias do Best Performers/ Monitorização e acompanhamento</a:t>
          </a:r>
        </a:p>
      </dgm:t>
    </dgm:pt>
    <dgm:pt modelId="{AE339F0C-7EB3-40B9-B79E-AD3EBE081BDB}" type="parTrans" cxnId="{57ECE927-069A-4397-B2F9-133CAA2DFCBB}">
      <dgm:prSet/>
      <dgm:spPr/>
      <dgm:t>
        <a:bodyPr/>
        <a:lstStyle/>
        <a:p>
          <a:endParaRPr lang="pt-PT"/>
        </a:p>
      </dgm:t>
    </dgm:pt>
    <dgm:pt modelId="{A66C2FDF-8890-4759-B96B-86FB122709C6}" type="sibTrans" cxnId="{57ECE927-069A-4397-B2F9-133CAA2DFCBB}">
      <dgm:prSet/>
      <dgm:spPr/>
      <dgm:t>
        <a:bodyPr/>
        <a:lstStyle/>
        <a:p>
          <a:endParaRPr lang="pt-PT"/>
        </a:p>
      </dgm:t>
    </dgm:pt>
    <dgm:pt modelId="{463FCDB4-C7CC-4546-8C5E-31BD92933F27}" type="pres">
      <dgm:prSet presAssocID="{46A12CF2-102D-48A1-BDBE-C144DF8E46C2}" presName="linearFlow" presStyleCnt="0">
        <dgm:presLayoutVars>
          <dgm:dir/>
          <dgm:animLvl val="lvl"/>
          <dgm:resizeHandles/>
        </dgm:presLayoutVars>
      </dgm:prSet>
      <dgm:spPr/>
    </dgm:pt>
    <dgm:pt modelId="{B19D1401-D5D5-4DD8-9271-E355645B0455}" type="pres">
      <dgm:prSet presAssocID="{23DD76AD-664A-4301-B525-CDA37B3EDEDE}" presName="compositeNode" presStyleCnt="0">
        <dgm:presLayoutVars>
          <dgm:bulletEnabled val="1"/>
        </dgm:presLayoutVars>
      </dgm:prSet>
      <dgm:spPr/>
    </dgm:pt>
    <dgm:pt modelId="{0D738745-F9D4-4CD7-8857-2AE83CB41358}" type="pres">
      <dgm:prSet presAssocID="{23DD76AD-664A-4301-B525-CDA37B3EDEDE}" presName="image" presStyleLbl="fgImgPlace1" presStyleIdx="0" presStyleCnt="1" custScaleX="7471" custScaleY="25847" custLinFactNeighborX="52040" custLinFactNeighborY="6322"/>
      <dgm:spPr>
        <a:prstGeom prst="curvedRightArrow">
          <a:avLst/>
        </a:prstGeom>
        <a:solidFill>
          <a:schemeClr val="accent6">
            <a:lumMod val="60000"/>
            <a:lumOff val="40000"/>
          </a:schemeClr>
        </a:solidFill>
      </dgm:spPr>
    </dgm:pt>
    <dgm:pt modelId="{60C679B9-23C8-4DCC-A284-F16ED9C4DD33}" type="pres">
      <dgm:prSet presAssocID="{23DD76AD-664A-4301-B525-CDA37B3EDEDE}" presName="childNode" presStyleLbl="node1" presStyleIdx="0" presStyleCnt="1" custScaleX="97102" custScaleY="119984" custLinFactNeighborX="6598" custLinFactNeighborY="-13519">
        <dgm:presLayoutVars>
          <dgm:bulletEnabled val="1"/>
        </dgm:presLayoutVars>
      </dgm:prSet>
      <dgm:spPr/>
    </dgm:pt>
    <dgm:pt modelId="{295513B9-C5F7-4D7A-A6CB-B68959BB2AF3}" type="pres">
      <dgm:prSet presAssocID="{23DD76AD-664A-4301-B525-CDA37B3EDEDE}" presName="parentNode" presStyleLbl="revTx" presStyleIdx="0" presStyleCnt="1">
        <dgm:presLayoutVars>
          <dgm:chMax val="0"/>
          <dgm:bulletEnabled val="1"/>
        </dgm:presLayoutVars>
      </dgm:prSet>
      <dgm:spPr/>
    </dgm:pt>
  </dgm:ptLst>
  <dgm:cxnLst>
    <dgm:cxn modelId="{85BC260B-79D4-499B-8F4B-F66C3078DA16}" type="presOf" srcId="{877BC981-91C5-4035-889A-9A07C5D856B2}" destId="{60C679B9-23C8-4DCC-A284-F16ED9C4DD33}" srcOrd="0" destOrd="3" presId="urn:microsoft.com/office/officeart/2005/8/layout/hList2"/>
    <dgm:cxn modelId="{C2DB0211-567F-4457-B208-8EDA19B51DDE}" srcId="{D22ED4E6-5EC1-4DF0-A769-6FED05971A77}" destId="{77E008DE-B75E-47A6-A3F7-555DB566FB97}" srcOrd="3" destOrd="0" parTransId="{431ECFDD-CBFE-41B8-B92B-973C6CE56B79}" sibTransId="{D236BA29-7B92-471D-898B-00E2CEDA4AB5}"/>
    <dgm:cxn modelId="{8D6B7513-F3D6-47B5-A2A0-A0880E2645C4}" srcId="{D22ED4E6-5EC1-4DF0-A769-6FED05971A77}" destId="{2B7CE150-42D6-42CA-98C7-34609A3C53F6}" srcOrd="1" destOrd="0" parTransId="{7CC3DD2C-625D-4E63-9617-AF6E64C97D4B}" sibTransId="{4820DD11-CF6E-4F06-86AC-326915ADE642}"/>
    <dgm:cxn modelId="{57ECE927-069A-4397-B2F9-133CAA2DFCBB}" srcId="{23DD76AD-664A-4301-B525-CDA37B3EDEDE}" destId="{821D7289-43EF-4FD4-8AB3-01313BAD7713}" srcOrd="1" destOrd="0" parTransId="{AE339F0C-7EB3-40B9-B79E-AD3EBE081BDB}" sibTransId="{A66C2FDF-8890-4759-B96B-86FB122709C6}"/>
    <dgm:cxn modelId="{ADBAD02A-C64E-4BB3-90D8-F5030F97452D}" srcId="{46A12CF2-102D-48A1-BDBE-C144DF8E46C2}" destId="{23DD76AD-664A-4301-B525-CDA37B3EDEDE}" srcOrd="0" destOrd="0" parTransId="{816B7D9E-104D-4785-B2BF-4865923FF0E8}" sibTransId="{19CCC13C-E445-496C-A612-994637F8B0A1}"/>
    <dgm:cxn modelId="{59733A37-4ED3-4EC1-B6E4-8B51BD3CB635}" srcId="{23DD76AD-664A-4301-B525-CDA37B3EDEDE}" destId="{D22ED4E6-5EC1-4DF0-A769-6FED05971A77}" srcOrd="0" destOrd="0" parTransId="{AB03C163-719C-4B3A-A47E-51FCA5B106F9}" sibTransId="{94F7F6C6-768E-4E42-AA1B-E5099F928225}"/>
    <dgm:cxn modelId="{24E7CA5B-1CDE-4BDE-A37C-5CC49D6FA13A}" type="presOf" srcId="{9CA23342-5704-4007-8E33-7625C115353E}" destId="{60C679B9-23C8-4DCC-A284-F16ED9C4DD33}" srcOrd="0" destOrd="7" presId="urn:microsoft.com/office/officeart/2005/8/layout/hList2"/>
    <dgm:cxn modelId="{B2292447-AA8F-43CD-BD00-095A2FEB8201}" srcId="{821D7289-43EF-4FD4-8AB3-01313BAD7713}" destId="{8EB4F260-6DD7-43B5-B551-3FF71B069E9F}" srcOrd="0" destOrd="0" parTransId="{DFEF60D0-9A52-42A8-99FE-F39E4DBE319E}" sibTransId="{A3AC26AD-38D2-44A8-B793-64529CA2A683}"/>
    <dgm:cxn modelId="{1A77746D-9807-4D18-9CFB-699A1B6F474A}" type="presOf" srcId="{8EB4F260-6DD7-43B5-B551-3FF71B069E9F}" destId="{60C679B9-23C8-4DCC-A284-F16ED9C4DD33}" srcOrd="0" destOrd="6" presId="urn:microsoft.com/office/officeart/2005/8/layout/hList2"/>
    <dgm:cxn modelId="{D5BE1A50-C337-4A0E-AF72-395D67FF8AA2}" srcId="{D22ED4E6-5EC1-4DF0-A769-6FED05971A77}" destId="{877BC981-91C5-4035-889A-9A07C5D856B2}" srcOrd="2" destOrd="0" parTransId="{55CDD694-2AD5-45E8-BE07-1B3DEFCCC3E2}" sibTransId="{79C430BC-F801-4B08-AD26-88050EBE1769}"/>
    <dgm:cxn modelId="{32297E51-FFCD-4F31-A96D-D9833860177D}" type="presOf" srcId="{2B7CE150-42D6-42CA-98C7-34609A3C53F6}" destId="{60C679B9-23C8-4DCC-A284-F16ED9C4DD33}" srcOrd="0" destOrd="2" presId="urn:microsoft.com/office/officeart/2005/8/layout/hList2"/>
    <dgm:cxn modelId="{4759A09B-25B7-4EC4-BBBB-730B3EBA198C}" type="presOf" srcId="{77E008DE-B75E-47A6-A3F7-555DB566FB97}" destId="{60C679B9-23C8-4DCC-A284-F16ED9C4DD33}" srcOrd="0" destOrd="4" presId="urn:microsoft.com/office/officeart/2005/8/layout/hList2"/>
    <dgm:cxn modelId="{BE1CBFB8-48A7-40A6-966A-8326C06B2E67}" type="presOf" srcId="{821D7289-43EF-4FD4-8AB3-01313BAD7713}" destId="{60C679B9-23C8-4DCC-A284-F16ED9C4DD33}" srcOrd="0" destOrd="5" presId="urn:microsoft.com/office/officeart/2005/8/layout/hList2"/>
    <dgm:cxn modelId="{2D269FBE-5E0A-4599-B555-265C0529BAC0}" type="presOf" srcId="{82BA03F5-9CAE-4EB2-AF75-23524FB3152C}" destId="{60C679B9-23C8-4DCC-A284-F16ED9C4DD33}" srcOrd="0" destOrd="1" presId="urn:microsoft.com/office/officeart/2005/8/layout/hList2"/>
    <dgm:cxn modelId="{B77507C4-3483-489E-B8B7-1B78793CB9C4}" type="presOf" srcId="{46A12CF2-102D-48A1-BDBE-C144DF8E46C2}" destId="{463FCDB4-C7CC-4546-8C5E-31BD92933F27}" srcOrd="0" destOrd="0" presId="urn:microsoft.com/office/officeart/2005/8/layout/hList2"/>
    <dgm:cxn modelId="{40FCE4C8-98E6-4063-9D02-CF7C7D61B153}" srcId="{D22ED4E6-5EC1-4DF0-A769-6FED05971A77}" destId="{82BA03F5-9CAE-4EB2-AF75-23524FB3152C}" srcOrd="0" destOrd="0" parTransId="{B57A5E3B-6372-4F7F-95C6-3889FBB3857A}" sibTransId="{AAAFA065-7301-4ED7-A988-9BF87315E5AE}"/>
    <dgm:cxn modelId="{522080EA-219C-4ED9-8F75-418011DD4427}" type="presOf" srcId="{D22ED4E6-5EC1-4DF0-A769-6FED05971A77}" destId="{60C679B9-23C8-4DCC-A284-F16ED9C4DD33}" srcOrd="0" destOrd="0" presId="urn:microsoft.com/office/officeart/2005/8/layout/hList2"/>
    <dgm:cxn modelId="{1FA1FAF8-922B-4398-A5CB-FD6548834BE3}" srcId="{23DD76AD-664A-4301-B525-CDA37B3EDEDE}" destId="{9CA23342-5704-4007-8E33-7625C115353E}" srcOrd="2" destOrd="0" parTransId="{5E293C0F-A3DA-46C0-902F-22F12D7D3AC9}" sibTransId="{40D3490D-D0BB-4864-B746-DAF5F2640BEA}"/>
    <dgm:cxn modelId="{0E2F3AFC-F18F-4269-93C0-AA1D8546FF7B}" type="presOf" srcId="{23DD76AD-664A-4301-B525-CDA37B3EDEDE}" destId="{295513B9-C5F7-4D7A-A6CB-B68959BB2AF3}" srcOrd="0" destOrd="0" presId="urn:microsoft.com/office/officeart/2005/8/layout/hList2"/>
    <dgm:cxn modelId="{20A4F794-CD02-4A68-8166-0801BD6F3DCE}" type="presParOf" srcId="{463FCDB4-C7CC-4546-8C5E-31BD92933F27}" destId="{B19D1401-D5D5-4DD8-9271-E355645B0455}" srcOrd="0" destOrd="0" presId="urn:microsoft.com/office/officeart/2005/8/layout/hList2"/>
    <dgm:cxn modelId="{479AC416-91EB-4A74-B145-CD1E7E9306C3}" type="presParOf" srcId="{B19D1401-D5D5-4DD8-9271-E355645B0455}" destId="{0D738745-F9D4-4CD7-8857-2AE83CB41358}" srcOrd="0" destOrd="0" presId="urn:microsoft.com/office/officeart/2005/8/layout/hList2"/>
    <dgm:cxn modelId="{ADE59250-C6B7-4941-8385-4203D86B47E8}" type="presParOf" srcId="{B19D1401-D5D5-4DD8-9271-E355645B0455}" destId="{60C679B9-23C8-4DCC-A284-F16ED9C4DD33}" srcOrd="1" destOrd="0" presId="urn:microsoft.com/office/officeart/2005/8/layout/hList2"/>
    <dgm:cxn modelId="{FD3811F0-67B9-424B-A5B1-55AC04A9403D}" type="presParOf" srcId="{B19D1401-D5D5-4DD8-9271-E355645B0455}" destId="{295513B9-C5F7-4D7A-A6CB-B68959BB2AF3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5513B9-C5F7-4D7A-A6CB-B68959BB2AF3}">
      <dsp:nvSpPr>
        <dsp:cNvPr id="0" name=""/>
        <dsp:cNvSpPr/>
      </dsp:nvSpPr>
      <dsp:spPr>
        <a:xfrm rot="16200000">
          <a:off x="-621247" y="1996500"/>
          <a:ext cx="3533299" cy="747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659191" bIns="0" numCol="1" spcCol="1270" anchor="t" anchorCtr="0">
          <a:noAutofit/>
        </a:bodyPr>
        <a:lstStyle/>
        <a:p>
          <a:pPr marL="0" lvl="0" indent="0" algn="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5300" kern="1200" dirty="0"/>
            <a:t> </a:t>
          </a:r>
        </a:p>
      </dsp:txBody>
      <dsp:txXfrm>
        <a:off x="-621247" y="1996500"/>
        <a:ext cx="3533299" cy="747428"/>
      </dsp:txXfrm>
    </dsp:sp>
    <dsp:sp modelId="{60C679B9-23C8-4DCC-A284-F16ED9C4DD33}">
      <dsp:nvSpPr>
        <dsp:cNvPr id="0" name=""/>
        <dsp:cNvSpPr/>
      </dsp:nvSpPr>
      <dsp:spPr>
        <a:xfrm>
          <a:off x="1519116" y="149271"/>
          <a:ext cx="8224795" cy="4441887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659191" rIns="227584" bIns="227584" numCol="1" spcCol="1270" anchor="t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AT" sz="3200" kern="1200" dirty="0"/>
            <a:t>Motivar</a:t>
          </a:r>
          <a:r>
            <a:rPr lang="de-AT" sz="3200" kern="1200" baseline="0" dirty="0"/>
            <a:t> Professores e Alunos para os grandes desafios do Ensino e Aprendizagem do século XXI</a:t>
          </a:r>
          <a:endParaRPr lang="de-AT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AT" sz="3200" kern="1200" dirty="0"/>
        </a:p>
      </dsp:txBody>
      <dsp:txXfrm>
        <a:off x="1519116" y="149271"/>
        <a:ext cx="8224795" cy="4441887"/>
      </dsp:txXfrm>
    </dsp:sp>
    <dsp:sp modelId="{0D738745-F9D4-4CD7-8857-2AE83CB41358}">
      <dsp:nvSpPr>
        <dsp:cNvPr id="0" name=""/>
        <dsp:cNvSpPr/>
      </dsp:nvSpPr>
      <dsp:spPr>
        <a:xfrm>
          <a:off x="687960" y="853116"/>
          <a:ext cx="706977" cy="85135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5513B9-C5F7-4D7A-A6CB-B68959BB2AF3}">
      <dsp:nvSpPr>
        <dsp:cNvPr id="0" name=""/>
        <dsp:cNvSpPr/>
      </dsp:nvSpPr>
      <dsp:spPr>
        <a:xfrm rot="16200000">
          <a:off x="-561658" y="1930880"/>
          <a:ext cx="3533299" cy="747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659191" bIns="0" numCol="1" spcCol="1270" anchor="t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600" kern="1200" dirty="0"/>
            <a:t>Monitorização e eacompnhamento</a:t>
          </a:r>
        </a:p>
      </dsp:txBody>
      <dsp:txXfrm>
        <a:off x="-561658" y="1930880"/>
        <a:ext cx="3533299" cy="747428"/>
      </dsp:txXfrm>
    </dsp:sp>
    <dsp:sp modelId="{60C679B9-23C8-4DCC-A284-F16ED9C4DD33}">
      <dsp:nvSpPr>
        <dsp:cNvPr id="0" name=""/>
        <dsp:cNvSpPr/>
      </dsp:nvSpPr>
      <dsp:spPr>
        <a:xfrm>
          <a:off x="2240554" y="0"/>
          <a:ext cx="7986440" cy="4239393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659191" rIns="227584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AT" sz="3200" u="sng" kern="1200" dirty="0"/>
            <a:t>Desempenho dos Professores: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AT" sz="2800" kern="1200" dirty="0"/>
            <a:t>Para quem é importante e a quem interessa?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AT" sz="2800" kern="1200" dirty="0"/>
            <a:t>Como deve ser desenvolvido este processo?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AT" sz="2800" kern="1200" dirty="0"/>
            <a:t>O que deve ser observado/monitorizado?</a:t>
          </a:r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AT" sz="2800" kern="1200" dirty="0"/>
            <a:t>Os papéis de: observador, do professor, dos alunos durante o processo de monitorização.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AT" sz="2800" u="sng" kern="1200" dirty="0"/>
            <a:t>As metodologias do Best Performers/ Monitorização e acompanhamento</a:t>
          </a:r>
        </a:p>
        <a:p>
          <a:pPr marL="571500" lvl="2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AT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AT" sz="3200" kern="1200" dirty="0"/>
            <a:t>Over</a:t>
          </a:r>
        </a:p>
      </dsp:txBody>
      <dsp:txXfrm>
        <a:off x="2240554" y="0"/>
        <a:ext cx="7986440" cy="4239393"/>
      </dsp:txXfrm>
    </dsp:sp>
    <dsp:sp modelId="{0D738745-F9D4-4CD7-8857-2AE83CB41358}">
      <dsp:nvSpPr>
        <dsp:cNvPr id="0" name=""/>
        <dsp:cNvSpPr/>
      </dsp:nvSpPr>
      <dsp:spPr>
        <a:xfrm>
          <a:off x="2300788" y="200084"/>
          <a:ext cx="111680" cy="386375"/>
        </a:xfrm>
        <a:prstGeom prst="curvedRightArrow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C9F9E-9BF7-44BD-95B9-E126BF13E64E}" type="datetimeFigureOut">
              <a:rPr lang="de-AT" smtClean="0"/>
              <a:t>17.06.2019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26CA5-68DF-4589-B5FE-6CAEC495139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2074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998B84-F55B-4C39-A8C0-89CD96631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F4F774B-84B5-4E9E-B2B6-A8C4393B4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B4B97D-5226-404B-B0BC-2D5AD5370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EB684B-4965-4AD5-882D-550E293AA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2E88439-17C4-4B09-92E1-E53362E58B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7209" y="77909"/>
            <a:ext cx="1261981" cy="2383743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CBB8D272-3081-4BAE-AD47-F74754EB34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22809" y="4654752"/>
            <a:ext cx="1261981" cy="206672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EA73B8DA-B3C8-44F7-A743-EB53C92D139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406642" y="6081468"/>
            <a:ext cx="457240" cy="28044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09D02409-6CF4-423B-9851-8E307BBDB3E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89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7584BBC-A94A-41F2-8B47-219BAF3A3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57755"/>
            <a:ext cx="10515600" cy="421920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B38DB5CB-3033-4373-906D-87EB1F3DF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5FB65E15-6205-46F1-811F-E01FB0126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9D34027-B766-4D13-9508-B1C8E938D9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876FA542-0EC9-4CAF-803A-04888A413AC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  <p:sp>
        <p:nvSpPr>
          <p:cNvPr id="11" name="Titel 1">
            <a:extLst>
              <a:ext uri="{FF2B5EF4-FFF2-40B4-BE49-F238E27FC236}">
                <a16:creationId xmlns:a16="http://schemas.microsoft.com/office/drawing/2014/main" id="{D0698C30-6246-450E-85FC-50D8FEF8B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3964"/>
            <a:ext cx="10515600" cy="8845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29125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8A45460-1E94-4625-A513-3CF38D4400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13691"/>
            <a:ext cx="2628900" cy="5063272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7901475-33F4-4B25-8965-22F29E087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13691"/>
            <a:ext cx="7734300" cy="506327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7879EA97-2C81-4B5D-B91C-EC4C2E2D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30C75122-9654-40EB-9401-3ACE507C1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578705EF-43C9-49BC-86C1-A61F8C0E56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10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AED19C-6B5C-440B-A6B7-993A74850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6666"/>
            <a:ext cx="10515600" cy="8845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F5BE10-2755-4E1C-8080-8281F4B58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3247"/>
            <a:ext cx="10515600" cy="412371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FF76B040-3F61-49DA-A697-65E6292B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CBED262B-A5A1-43D4-8B89-EC6908764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A0E088D-47C4-459F-8516-4FE3F7C733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06642" y="6081468"/>
            <a:ext cx="457240" cy="28044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F8A64BC2-FA48-4803-ADB1-74DE452015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7209" y="77909"/>
            <a:ext cx="1261981" cy="238374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5A530F9-949E-4345-A166-61A8C09D58D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22809" y="4654752"/>
            <a:ext cx="1261981" cy="2066723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258F1E3-BD09-4407-ABEB-F700C22B500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E9D48EC5-98AA-4AC6-B41F-53CCEFD871B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70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311BB2-76F9-402F-BC77-BBC7A0B9F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35685A-2445-4A92-9AFF-783C9B6A4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B838E649-87D6-4BBC-AC64-34F6BE68D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DC8AD52A-0353-42D1-BE92-231DFC126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019BC23-866F-438A-BA9C-E51EA2EEC5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4BE46E3-0A7F-4501-BF36-E6C3199077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38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6FCD56-5D43-4DA2-9833-E591851AE1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99137"/>
            <a:ext cx="5181600" cy="42778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940B3EF-D822-409F-8356-1F4E246D5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99137"/>
            <a:ext cx="5181600" cy="42778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C93B79FC-C5AB-4CC2-BC15-55A0305A5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91D7819E-3027-4FB4-ADB3-0E5F9D5C1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E8FC566-31BD-4D01-A910-FF72D1A337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D66CF06B-2702-46DE-9C9A-CCB31D77ACF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487E7424-3A53-4309-824D-06A397BB5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3964"/>
            <a:ext cx="10515600" cy="8845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4142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F472706-260F-46FF-88D6-7A6EAD29D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2735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ED4305A-1B51-4688-805F-B59FCD4B36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60785"/>
            <a:ext cx="5157787" cy="34288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17313B5-1C80-416E-B8BD-18A82414DA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2735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21AABFF-B949-4085-AF62-DCC72D3C7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60785"/>
            <a:ext cx="5183188" cy="342887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A42D168D-DDE7-4780-9CAA-E19B1ECF6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C008A745-A31F-49B9-B114-C9DD4D071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3CAC6E1-BC5D-4D55-AD86-4BCD7F81E1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7AFBEF71-D006-4072-A435-E15AE8A617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  <p:sp>
        <p:nvSpPr>
          <p:cNvPr id="14" name="Titel 1">
            <a:extLst>
              <a:ext uri="{FF2B5EF4-FFF2-40B4-BE49-F238E27FC236}">
                <a16:creationId xmlns:a16="http://schemas.microsoft.com/office/drawing/2014/main" id="{C3784A06-0A99-4F2C-B5FB-F68C2068F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3964"/>
            <a:ext cx="10515600" cy="8845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4697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81654F2-4F27-485D-A601-5B202684E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FE6F398-D159-4239-941A-8973704E9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43FC2C2-19E0-4388-82ED-5DBD248357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51EDBD7F-A7EE-49CA-BC8D-B1AA1ACCAA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6876B62E-6AEE-4CAD-8F8E-78F96C57C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3964"/>
            <a:ext cx="10515600" cy="8845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70142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94903F-5C70-4343-9CC2-E998760FF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043E1E-B844-48F6-8796-EEF35FA04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B50F8FA-91F4-4F18-8816-096E1335B4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2551C8DC-B12A-4C9A-B0D9-27DD9BB1B9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34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4613CF-B3E1-427E-A515-EA55E59E9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921483-779E-4028-B2F3-A816B9FF5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C72F6A4-C58A-46F6-9248-F7318B334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BAA8234-BBCA-4E53-8A4D-DF98644A6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377784-50E3-49EA-AEAB-475E3C033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64A31DDE-F11E-4863-8FB8-7548DF935E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73CCC55-B19C-4F0B-86A4-81F030F507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461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C7FEF7-F6C3-438A-9593-DE31F1583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D18AB48-F3C8-410F-A489-84D29FFAD6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D90BFE8-2649-402B-92E5-F2523A2C2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7EA9D0F-3822-40C7-B1F0-C9100FEBA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006B9375-7CD7-4ED6-A7D0-6F0E19CF2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248D132-36CF-4BE7-BE4C-E3B846EB4A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816D1C34-BDC5-451E-9CF6-2DEEE3FF10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83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3B11F6D-52D7-4CB6-93E4-B54013B46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85615"/>
            <a:ext cx="10515600" cy="4291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E42D5378-6258-4B6F-B11A-78AA2B61A0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8524" y="627618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141FC1AB-66F4-4E8B-9B2B-DA99683159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263662" y="6276181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B44F962-17F4-4193-8DD0-20201EFDB343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DFF83FA-8615-4B7E-88FB-4DD77718DA6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07209" y="77909"/>
            <a:ext cx="1261981" cy="238374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EE3FDB92-B423-4485-B19A-600B28A27E2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722809" y="4654752"/>
            <a:ext cx="1261981" cy="206672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A9395DE-6C48-4068-9948-7D2EDE95D3BB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406642" y="6081468"/>
            <a:ext cx="457240" cy="28044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E372C91-AA91-46FD-9AE8-31E494B7BFFD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9134037" y="230188"/>
            <a:ext cx="2645893" cy="74377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F8C04AD3-46B0-49DE-89A3-3E92138E36F2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21" y="465257"/>
            <a:ext cx="1688738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7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5t0bI2vAQ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st-performers.eu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B80EF4-04DD-4E91-9C43-4A162B968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b="1" dirty="0">
                <a:solidFill>
                  <a:srgbClr val="92D050"/>
                </a:solidFill>
              </a:rPr>
              <a:t>Monitorização e Acompanhamento do Desempenho Docente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2A49197-5A69-4ED2-A005-4CEA9B89B6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/>
          </a:p>
          <a:p>
            <a:r>
              <a:rPr lang="pt-PT" dirty="0"/>
              <a:t>A importância da monitorização e acompanhamento do desempenho dos professores como forma de melhorar e desenvolver o ensino e a aprendizagem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BA7CF0-2615-4E03-9737-3BEAB8E00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KA2-Project 2016-1-AT01-KA201-016794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070BAB7-DCB2-4B64-98D4-0C920A3D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5212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Monitorizar</a:t>
            </a:r>
            <a:r>
              <a:rPr lang="en-GB" b="1" dirty="0"/>
              <a:t> e </a:t>
            </a:r>
            <a:r>
              <a:rPr lang="en-GB" b="1" dirty="0" err="1"/>
              <a:t>avaliar</a:t>
            </a:r>
            <a:r>
              <a:rPr lang="en-GB" b="1" dirty="0"/>
              <a:t> o </a:t>
            </a:r>
            <a:r>
              <a:rPr lang="en-GB" b="1" dirty="0" err="1"/>
              <a:t>desempenho</a:t>
            </a:r>
            <a:r>
              <a:rPr lang="en-GB" b="1" dirty="0"/>
              <a:t> dos </a:t>
            </a:r>
            <a:r>
              <a:rPr lang="en-GB" b="1" dirty="0" err="1"/>
              <a:t>docentes</a:t>
            </a:r>
            <a:r>
              <a:rPr lang="en-GB" b="1" dirty="0"/>
              <a:t> – o que </a:t>
            </a:r>
            <a:r>
              <a:rPr lang="en-GB" b="1" dirty="0" err="1"/>
              <a:t>pensam</a:t>
            </a:r>
            <a:r>
              <a:rPr lang="en-GB" b="1" dirty="0"/>
              <a:t> </a:t>
            </a:r>
            <a:r>
              <a:rPr lang="en-GB" b="1" dirty="0" err="1"/>
              <a:t>os</a:t>
            </a:r>
            <a:r>
              <a:rPr lang="en-GB" b="1" dirty="0"/>
              <a:t> </a:t>
            </a:r>
            <a:r>
              <a:rPr lang="en-GB" b="1" dirty="0" err="1"/>
              <a:t>alunos</a:t>
            </a:r>
            <a:r>
              <a:rPr lang="en-GB" b="1" dirty="0"/>
              <a:t>?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As </a:t>
            </a:r>
            <a:r>
              <a:rPr lang="en-GB" b="1" dirty="0" err="1"/>
              <a:t>cinco</a:t>
            </a:r>
            <a:r>
              <a:rPr lang="en-GB" b="1" dirty="0"/>
              <a:t> </a:t>
            </a:r>
            <a:r>
              <a:rPr lang="en-GB" b="1" dirty="0" err="1"/>
              <a:t>qualidades</a:t>
            </a:r>
            <a:r>
              <a:rPr lang="en-GB" b="1" dirty="0"/>
              <a:t> </a:t>
            </a:r>
            <a:r>
              <a:rPr lang="en-GB" b="1" dirty="0" err="1"/>
              <a:t>mais</a:t>
            </a:r>
            <a:r>
              <a:rPr lang="en-GB" b="1" dirty="0"/>
              <a:t> </a:t>
            </a:r>
            <a:r>
              <a:rPr lang="en-GB" b="1" dirty="0" err="1"/>
              <a:t>importantes</a:t>
            </a:r>
            <a:r>
              <a:rPr lang="en-GB" b="1" dirty="0"/>
              <a:t> que </a:t>
            </a:r>
            <a:r>
              <a:rPr lang="en-GB" b="1" dirty="0" err="1"/>
              <a:t>os</a:t>
            </a:r>
            <a:r>
              <a:rPr lang="en-GB" b="1" dirty="0"/>
              <a:t> </a:t>
            </a:r>
            <a:r>
              <a:rPr lang="en-GB" b="1" dirty="0" err="1"/>
              <a:t>alunos</a:t>
            </a:r>
            <a:r>
              <a:rPr lang="en-GB" b="1" dirty="0"/>
              <a:t> </a:t>
            </a:r>
            <a:r>
              <a:rPr lang="en-GB" b="1" dirty="0" err="1"/>
              <a:t>procuram</a:t>
            </a:r>
            <a:r>
              <a:rPr lang="en-GB" b="1" dirty="0"/>
              <a:t> </a:t>
            </a:r>
            <a:r>
              <a:rPr lang="en-GB" b="1" dirty="0" err="1"/>
              <a:t>num</a:t>
            </a:r>
            <a:r>
              <a:rPr lang="en-GB" b="1" dirty="0"/>
              <a:t> </a:t>
            </a:r>
            <a:r>
              <a:rPr lang="en-GB" b="1" dirty="0" err="1"/>
              <a:t>docente</a:t>
            </a:r>
            <a:r>
              <a:rPr lang="en-GB" b="1" dirty="0"/>
              <a:t> </a:t>
            </a:r>
            <a:r>
              <a:rPr lang="en-GB" b="1" dirty="0" err="1"/>
              <a:t>são</a:t>
            </a:r>
            <a:r>
              <a:rPr lang="en-GB" b="1" dirty="0"/>
              <a:t>:</a:t>
            </a:r>
          </a:p>
          <a:p>
            <a:r>
              <a:rPr lang="en-GB" dirty="0" err="1"/>
              <a:t>Disponibilidade</a:t>
            </a:r>
            <a:r>
              <a:rPr lang="en-GB" dirty="0"/>
              <a:t> de tempo livre para resolver </a:t>
            </a:r>
            <a:r>
              <a:rPr lang="en-GB" dirty="0" err="1"/>
              <a:t>problemas</a:t>
            </a:r>
            <a:r>
              <a:rPr lang="en-GB" dirty="0"/>
              <a:t> e para </a:t>
            </a:r>
            <a:r>
              <a:rPr lang="en-GB" dirty="0" err="1"/>
              <a:t>tirar</a:t>
            </a:r>
            <a:r>
              <a:rPr lang="en-GB" dirty="0"/>
              <a:t> </a:t>
            </a:r>
            <a:r>
              <a:rPr lang="en-GB" dirty="0" err="1"/>
              <a:t>dúvidas</a:t>
            </a:r>
            <a:r>
              <a:rPr lang="en-GB" dirty="0"/>
              <a:t>;</a:t>
            </a:r>
          </a:p>
          <a:p>
            <a:r>
              <a:rPr lang="en-US" dirty="0" err="1"/>
              <a:t>Aulas</a:t>
            </a:r>
            <a:r>
              <a:rPr lang="en-US" dirty="0"/>
              <a:t> </a:t>
            </a:r>
            <a:r>
              <a:rPr lang="en-US" dirty="0" err="1"/>
              <a:t>bem</a:t>
            </a:r>
            <a:r>
              <a:rPr lang="en-US" dirty="0"/>
              <a:t> </a:t>
            </a:r>
            <a:r>
              <a:rPr lang="en-US" dirty="0" err="1"/>
              <a:t>organizadas</a:t>
            </a:r>
            <a:endParaRPr lang="en-US" dirty="0"/>
          </a:p>
          <a:p>
            <a:r>
              <a:rPr lang="en-US" dirty="0" err="1"/>
              <a:t>Experiências</a:t>
            </a:r>
            <a:r>
              <a:rPr lang="en-US" dirty="0"/>
              <a:t> do </a:t>
            </a:r>
            <a:r>
              <a:rPr lang="en-US" dirty="0" err="1"/>
              <a:t>mundo</a:t>
            </a:r>
            <a:r>
              <a:rPr lang="en-US" dirty="0"/>
              <a:t> real </a:t>
            </a:r>
          </a:p>
          <a:p>
            <a:r>
              <a:rPr lang="en-US" dirty="0" err="1"/>
              <a:t>Respeito</a:t>
            </a:r>
            <a:r>
              <a:rPr lang="en-US" dirty="0"/>
              <a:t> </a:t>
            </a:r>
            <a:r>
              <a:rPr lang="en-US" dirty="0" err="1"/>
              <a:t>pelos</a:t>
            </a:r>
            <a:r>
              <a:rPr lang="en-US" dirty="0"/>
              <a:t> </a:t>
            </a:r>
            <a:r>
              <a:rPr lang="en-US" dirty="0" err="1"/>
              <a:t>alunos</a:t>
            </a:r>
            <a:endParaRPr lang="en-US" dirty="0"/>
          </a:p>
          <a:p>
            <a:r>
              <a:rPr lang="en-US" dirty="0" err="1"/>
              <a:t>Sentido</a:t>
            </a:r>
            <a:r>
              <a:rPr lang="en-US" dirty="0"/>
              <a:t> de humor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Monitorização e Acompanhamento</a:t>
            </a:r>
          </a:p>
          <a:p>
            <a:endParaRPr lang="de-A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46919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z="3200" b="1" dirty="0"/>
              <a:t>Acompanhamento, monitorização e avaliação do desempenho dos professores - observação e análise da autoavaliação</a:t>
            </a:r>
            <a:endParaRPr lang="en-GB" sz="32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b="1" dirty="0">
                <a:solidFill>
                  <a:srgbClr val="FFC000"/>
                </a:solidFill>
              </a:rPr>
              <a:t>Quais são as qualidades da sua lecionação que gostaria de poder avarliar? E como? </a:t>
            </a:r>
          </a:p>
          <a:p>
            <a:pPr marL="0" indent="0">
              <a:buNone/>
            </a:pPr>
            <a:r>
              <a:rPr lang="de-AT" b="1" dirty="0">
                <a:solidFill>
                  <a:srgbClr val="92D050"/>
                </a:solidFill>
              </a:rPr>
              <a:t>Use instrumentos e técnicas simples para analisar as suas metodologias de ensino e para as melhorar:</a:t>
            </a:r>
            <a:endParaRPr lang="en-US" dirty="0">
              <a:solidFill>
                <a:srgbClr val="92D050"/>
              </a:solidFill>
            </a:endParaRPr>
          </a:p>
          <a:p>
            <a:r>
              <a:rPr lang="en-US" dirty="0" err="1"/>
              <a:t>Faça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i="1" dirty="0"/>
              <a:t>checklist </a:t>
            </a:r>
            <a:r>
              <a:rPr lang="en-US" dirty="0"/>
              <a:t>para </a:t>
            </a:r>
            <a:r>
              <a:rPr lang="en-US" dirty="0" err="1"/>
              <a:t>analisar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seus</a:t>
            </a:r>
            <a:r>
              <a:rPr lang="en-US" dirty="0"/>
              <a:t> </a:t>
            </a:r>
            <a:r>
              <a:rPr lang="en-US" dirty="0" err="1"/>
              <a:t>planos</a:t>
            </a:r>
            <a:r>
              <a:rPr lang="en-US" dirty="0"/>
              <a:t> de aula;</a:t>
            </a:r>
          </a:p>
          <a:p>
            <a:r>
              <a:rPr lang="en-US" dirty="0"/>
              <a:t>Tome </a:t>
            </a:r>
            <a:r>
              <a:rPr lang="en-US" dirty="0" err="1"/>
              <a:t>atenção</a:t>
            </a:r>
            <a:r>
              <a:rPr lang="en-US" dirty="0"/>
              <a:t> a </a:t>
            </a:r>
            <a:r>
              <a:rPr lang="en-US" dirty="0" err="1"/>
              <a:t>algumas</a:t>
            </a:r>
            <a:r>
              <a:rPr lang="en-US" dirty="0"/>
              <a:t> </a:t>
            </a:r>
            <a:r>
              <a:rPr lang="en-US" dirty="0" err="1"/>
              <a:t>pistas</a:t>
            </a:r>
            <a:r>
              <a:rPr lang="en-US" dirty="0"/>
              <a:t> que </a:t>
            </a:r>
            <a:r>
              <a:rPr lang="en-US" dirty="0" err="1"/>
              <a:t>vão</a:t>
            </a:r>
            <a:r>
              <a:rPr lang="en-US" dirty="0"/>
              <a:t> </a:t>
            </a:r>
            <a:r>
              <a:rPr lang="en-US" dirty="0" err="1"/>
              <a:t>sendo</a:t>
            </a:r>
            <a:r>
              <a:rPr lang="en-US" dirty="0"/>
              <a:t> </a:t>
            </a:r>
            <a:r>
              <a:rPr lang="en-US" dirty="0" err="1"/>
              <a:t>deixadas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/>
              <a:t>suas</a:t>
            </a:r>
            <a:r>
              <a:rPr lang="en-US" dirty="0"/>
              <a:t> </a:t>
            </a:r>
            <a:r>
              <a:rPr lang="en-US" dirty="0" err="1"/>
              <a:t>aulas</a:t>
            </a:r>
            <a:r>
              <a:rPr lang="en-US" dirty="0"/>
              <a:t>,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exemplo</a:t>
            </a:r>
            <a:r>
              <a:rPr lang="en-US" dirty="0"/>
              <a:t>, a </a:t>
            </a:r>
            <a:r>
              <a:rPr lang="en-US" dirty="0" err="1"/>
              <a:t>assiduidade</a:t>
            </a:r>
            <a:r>
              <a:rPr lang="en-US" dirty="0"/>
              <a:t> dos </a:t>
            </a:r>
            <a:r>
              <a:rPr lang="en-US" dirty="0" err="1"/>
              <a:t>alunos</a:t>
            </a:r>
            <a:r>
              <a:rPr lang="en-US" dirty="0"/>
              <a:t>, a </a:t>
            </a:r>
            <a:r>
              <a:rPr lang="en-US" dirty="0" err="1"/>
              <a:t>participação</a:t>
            </a:r>
            <a:r>
              <a:rPr lang="en-US" dirty="0"/>
              <a:t> deles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sala</a:t>
            </a:r>
            <a:r>
              <a:rPr lang="en-US" dirty="0"/>
              <a:t> de aula, o “</a:t>
            </a:r>
            <a:r>
              <a:rPr lang="en-US" dirty="0" err="1"/>
              <a:t>seu</a:t>
            </a:r>
            <a:r>
              <a:rPr lang="en-US" dirty="0"/>
              <a:t> </a:t>
            </a:r>
            <a:r>
              <a:rPr lang="en-US" dirty="0" err="1"/>
              <a:t>sentir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a aula”;</a:t>
            </a:r>
          </a:p>
          <a:p>
            <a:r>
              <a:rPr lang="en-US" dirty="0" err="1"/>
              <a:t>Mantenha</a:t>
            </a:r>
            <a:r>
              <a:rPr lang="en-US" dirty="0"/>
              <a:t> um </a:t>
            </a:r>
            <a:r>
              <a:rPr lang="en-US" dirty="0" err="1"/>
              <a:t>jornal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um </a:t>
            </a:r>
            <a:r>
              <a:rPr lang="en-US" dirty="0" err="1"/>
              <a:t>registo</a:t>
            </a:r>
            <a:r>
              <a:rPr lang="en-US" dirty="0"/>
              <a:t> </a:t>
            </a:r>
            <a:r>
              <a:rPr lang="en-US" dirty="0" err="1"/>
              <a:t>diário</a:t>
            </a:r>
            <a:r>
              <a:rPr lang="en-US" dirty="0"/>
              <a:t>.</a:t>
            </a:r>
          </a:p>
          <a:p>
            <a:endParaRPr lang="en-GB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77621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9983D4-28DD-4C19-9051-D0EDAB61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O </a:t>
            </a:r>
            <a:r>
              <a:rPr lang="en-US" sz="3200" b="1" dirty="0" err="1"/>
              <a:t>desempenho</a:t>
            </a:r>
            <a:r>
              <a:rPr lang="en-US" sz="3200" b="1" dirty="0"/>
              <a:t> dos </a:t>
            </a:r>
            <a:r>
              <a:rPr lang="en-US" sz="3200" b="1" dirty="0" err="1"/>
              <a:t>professores</a:t>
            </a:r>
            <a:r>
              <a:rPr lang="en-US" sz="3200" b="1" dirty="0"/>
              <a:t> </a:t>
            </a:r>
            <a:r>
              <a:rPr lang="en-US" sz="3200" b="1" dirty="0" err="1"/>
              <a:t>em</a:t>
            </a:r>
            <a:r>
              <a:rPr lang="en-US" sz="3200" b="1" dirty="0"/>
              <a:t> </a:t>
            </a:r>
            <a:r>
              <a:rPr lang="en-US" sz="3200" b="1" dirty="0" err="1"/>
              <a:t>sala</a:t>
            </a:r>
            <a:r>
              <a:rPr lang="en-US" sz="3200" b="1" dirty="0"/>
              <a:t> de aula a </a:t>
            </a:r>
            <a:r>
              <a:rPr lang="en-US" sz="3200" b="1" dirty="0" err="1"/>
              <a:t>quem</a:t>
            </a:r>
            <a:r>
              <a:rPr lang="en-US" sz="3200" b="1" dirty="0"/>
              <a:t> </a:t>
            </a:r>
            <a:r>
              <a:rPr lang="en-US" sz="3200" b="1" dirty="0" err="1"/>
              <a:t>importa</a:t>
            </a:r>
            <a:r>
              <a:rPr lang="en-US" sz="3200" b="1" dirty="0"/>
              <a:t>, </a:t>
            </a:r>
            <a:r>
              <a:rPr lang="en-US" sz="3200" b="1" dirty="0" err="1"/>
              <a:t>porque</a:t>
            </a:r>
            <a:r>
              <a:rPr lang="en-US" sz="3200" b="1" dirty="0"/>
              <a:t> é </a:t>
            </a:r>
            <a:r>
              <a:rPr lang="en-US" sz="3200" b="1" dirty="0" err="1"/>
              <a:t>relevante</a:t>
            </a:r>
            <a:r>
              <a:rPr lang="en-US" sz="3200" b="1" dirty="0"/>
              <a:t>?</a:t>
            </a:r>
            <a:br>
              <a:rPr lang="en-US" b="1" dirty="0"/>
            </a:br>
            <a:br>
              <a:rPr lang="en-US" b="1" dirty="0"/>
            </a:br>
            <a:r>
              <a:rPr lang="de-AT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774423-4F97-4782-8CD5-902016FEA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u="sng" dirty="0" err="1"/>
              <a:t>Até</a:t>
            </a:r>
            <a:r>
              <a:rPr lang="en-GB" u="sng" dirty="0"/>
              <a:t> agora, o que é que </a:t>
            </a:r>
            <a:r>
              <a:rPr lang="en-GB" u="sng" dirty="0" err="1"/>
              <a:t>eu</a:t>
            </a:r>
            <a:r>
              <a:rPr lang="en-GB" u="sng" dirty="0"/>
              <a:t> </a:t>
            </a:r>
            <a:r>
              <a:rPr lang="en-GB" u="sng" dirty="0" err="1"/>
              <a:t>consegui</a:t>
            </a:r>
            <a:r>
              <a:rPr lang="en-GB" u="sng" dirty="0"/>
              <a:t> </a:t>
            </a:r>
            <a:r>
              <a:rPr lang="en-GB" u="sng" dirty="0" err="1"/>
              <a:t>compreender</a:t>
            </a:r>
            <a:r>
              <a:rPr lang="en-GB" u="sng" dirty="0"/>
              <a:t>: </a:t>
            </a:r>
            <a:endParaRPr lang="pt-PT" u="sng" dirty="0"/>
          </a:p>
          <a:p>
            <a:pPr lvl="0"/>
            <a:r>
              <a:rPr lang="en-GB" dirty="0"/>
              <a:t>O </a:t>
            </a:r>
            <a:r>
              <a:rPr lang="en-GB" dirty="0" err="1"/>
              <a:t>quanto</a:t>
            </a:r>
            <a:r>
              <a:rPr lang="en-GB" dirty="0"/>
              <a:t> a </a:t>
            </a:r>
            <a:r>
              <a:rPr lang="en-GB" dirty="0" err="1"/>
              <a:t>monitorização</a:t>
            </a:r>
            <a:r>
              <a:rPr lang="en-GB" dirty="0"/>
              <a:t> e </a:t>
            </a:r>
            <a:r>
              <a:rPr lang="en-GB" dirty="0" err="1"/>
              <a:t>acompanhamento</a:t>
            </a:r>
            <a:r>
              <a:rPr lang="en-GB" dirty="0"/>
              <a:t> do </a:t>
            </a:r>
            <a:r>
              <a:rPr lang="en-GB" dirty="0" err="1"/>
              <a:t>desempenho</a:t>
            </a:r>
            <a:r>
              <a:rPr lang="en-GB" dirty="0"/>
              <a:t> de </a:t>
            </a:r>
            <a:r>
              <a:rPr lang="en-GB" dirty="0" err="1"/>
              <a:t>sala</a:t>
            </a:r>
            <a:r>
              <a:rPr lang="en-GB" dirty="0"/>
              <a:t> de </a:t>
            </a:r>
            <a:r>
              <a:rPr lang="en-GB" dirty="0" err="1"/>
              <a:t>aula</a:t>
            </a:r>
            <a:r>
              <a:rPr lang="en-GB" dirty="0"/>
              <a:t> </a:t>
            </a:r>
            <a:r>
              <a:rPr lang="en-GB" dirty="0" err="1"/>
              <a:t>podem</a:t>
            </a:r>
            <a:r>
              <a:rPr lang="en-GB" dirty="0"/>
              <a:t> </a:t>
            </a:r>
            <a:r>
              <a:rPr lang="en-GB" dirty="0" err="1"/>
              <a:t>contribuir</a:t>
            </a:r>
            <a:r>
              <a:rPr lang="en-GB" dirty="0"/>
              <a:t> para o </a:t>
            </a:r>
            <a:r>
              <a:rPr lang="en-GB" dirty="0" err="1"/>
              <a:t>desenvolvimento</a:t>
            </a:r>
            <a:r>
              <a:rPr lang="en-GB" dirty="0"/>
              <a:t> e </a:t>
            </a:r>
            <a:r>
              <a:rPr lang="en-GB" dirty="0" err="1"/>
              <a:t>melhoria</a:t>
            </a:r>
            <a:r>
              <a:rPr lang="en-GB" dirty="0"/>
              <a:t> da </a:t>
            </a:r>
            <a:r>
              <a:rPr lang="en-GB" dirty="0" err="1"/>
              <a:t>aprendizagem</a:t>
            </a:r>
            <a:r>
              <a:rPr lang="en-GB" dirty="0"/>
              <a:t> dos </a:t>
            </a:r>
            <a:r>
              <a:rPr lang="en-GB" dirty="0" err="1"/>
              <a:t>alunos</a:t>
            </a:r>
            <a:r>
              <a:rPr lang="en-GB" dirty="0"/>
              <a:t>;</a:t>
            </a:r>
            <a:endParaRPr lang="pt-PT" dirty="0"/>
          </a:p>
          <a:p>
            <a:pPr lvl="0"/>
            <a:r>
              <a:rPr lang="en-GB" dirty="0"/>
              <a:t>Como </a:t>
            </a:r>
            <a:r>
              <a:rPr lang="en-GB" dirty="0" err="1"/>
              <a:t>podem</a:t>
            </a:r>
            <a:r>
              <a:rPr lang="en-GB" dirty="0"/>
              <a:t> a </a:t>
            </a:r>
            <a:r>
              <a:rPr lang="en-GB" dirty="0" err="1"/>
              <a:t>monitorização</a:t>
            </a:r>
            <a:r>
              <a:rPr lang="en-GB" dirty="0"/>
              <a:t> e </a:t>
            </a:r>
            <a:r>
              <a:rPr lang="en-GB" dirty="0" err="1"/>
              <a:t>acompanhamento</a:t>
            </a:r>
            <a:r>
              <a:rPr lang="en-GB" dirty="0"/>
              <a:t> do </a:t>
            </a:r>
            <a:r>
              <a:rPr lang="en-GB" dirty="0" err="1"/>
              <a:t>desempenho</a:t>
            </a:r>
            <a:r>
              <a:rPr lang="en-GB" dirty="0"/>
              <a:t> de </a:t>
            </a:r>
            <a:r>
              <a:rPr lang="en-GB" dirty="0" err="1"/>
              <a:t>sala</a:t>
            </a:r>
            <a:r>
              <a:rPr lang="en-GB" dirty="0"/>
              <a:t> de </a:t>
            </a:r>
            <a:r>
              <a:rPr lang="en-GB" dirty="0" err="1"/>
              <a:t>aula</a:t>
            </a:r>
            <a:r>
              <a:rPr lang="en-GB" dirty="0"/>
              <a:t> </a:t>
            </a:r>
            <a:r>
              <a:rPr lang="en-GB" dirty="0" err="1"/>
              <a:t>contribuir</a:t>
            </a:r>
            <a:r>
              <a:rPr lang="en-GB" dirty="0"/>
              <a:t> para o </a:t>
            </a:r>
            <a:r>
              <a:rPr lang="en-GB" dirty="0" err="1"/>
              <a:t>desenvolvimento</a:t>
            </a:r>
            <a:r>
              <a:rPr lang="en-GB" dirty="0"/>
              <a:t> e </a:t>
            </a:r>
            <a:r>
              <a:rPr lang="en-GB" dirty="0" err="1"/>
              <a:t>melhoria</a:t>
            </a:r>
            <a:r>
              <a:rPr lang="en-GB" dirty="0"/>
              <a:t> do </a:t>
            </a:r>
            <a:r>
              <a:rPr lang="en-GB" dirty="0" err="1"/>
              <a:t>ensino</a:t>
            </a:r>
            <a:r>
              <a:rPr lang="en-GB" dirty="0"/>
              <a:t> e </a:t>
            </a:r>
            <a:r>
              <a:rPr lang="en-GB" dirty="0" err="1"/>
              <a:t>aprendizagem</a:t>
            </a:r>
            <a:r>
              <a:rPr lang="en-GB" dirty="0"/>
              <a:t>;</a:t>
            </a:r>
            <a:endParaRPr lang="pt-PT" dirty="0"/>
          </a:p>
          <a:p>
            <a:pPr lvl="0"/>
            <a:r>
              <a:rPr lang="en-GB" dirty="0"/>
              <a:t>Como é que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consigo</a:t>
            </a:r>
            <a:r>
              <a:rPr lang="en-GB" dirty="0"/>
              <a:t> </a:t>
            </a:r>
            <a:r>
              <a:rPr lang="en-GB" dirty="0" err="1"/>
              <a:t>enfrentar</a:t>
            </a:r>
            <a:r>
              <a:rPr lang="en-GB" dirty="0"/>
              <a:t>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desafios</a:t>
            </a:r>
            <a:r>
              <a:rPr lang="en-GB" dirty="0"/>
              <a:t> do </a:t>
            </a:r>
            <a:r>
              <a:rPr lang="en-GB" dirty="0" err="1"/>
              <a:t>processo</a:t>
            </a:r>
            <a:r>
              <a:rPr lang="en-GB" dirty="0"/>
              <a:t> de </a:t>
            </a:r>
            <a:r>
              <a:rPr lang="en-GB" dirty="0" err="1"/>
              <a:t>monitorização</a:t>
            </a:r>
            <a:r>
              <a:rPr lang="en-GB" dirty="0"/>
              <a:t> e </a:t>
            </a:r>
            <a:r>
              <a:rPr lang="en-GB" dirty="0" err="1"/>
              <a:t>acompanhamento</a:t>
            </a:r>
            <a:r>
              <a:rPr lang="en-GB" dirty="0"/>
              <a:t> do </a:t>
            </a:r>
            <a:r>
              <a:rPr lang="en-GB" dirty="0" err="1"/>
              <a:t>desempenho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</a:t>
            </a:r>
            <a:r>
              <a:rPr lang="en-GB" dirty="0" err="1"/>
              <a:t>sala</a:t>
            </a:r>
            <a:r>
              <a:rPr lang="en-GB" dirty="0"/>
              <a:t> de </a:t>
            </a:r>
            <a:r>
              <a:rPr lang="en-GB" dirty="0" err="1"/>
              <a:t>aula</a:t>
            </a:r>
            <a:r>
              <a:rPr lang="en-GB" dirty="0"/>
              <a:t>?</a:t>
            </a:r>
            <a:endParaRPr lang="pt-PT" dirty="0"/>
          </a:p>
          <a:p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45EAD3-5741-4141-9653-816ECCED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Monitorização e Acompanhamento</a:t>
            </a:r>
          </a:p>
          <a:p>
            <a:endParaRPr lang="de-AT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5D4E0C-7F18-4D50-BE4C-76915FF1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12</a:t>
            </a:fld>
            <a:endParaRPr lang="de-AT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2525713" cy="4572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2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Quanto o monitoramento de desempenho contribui para a melhoria dos alunos?</a:t>
            </a:r>
            <a:endParaRPr kumimoji="0" lang="pt-PT" altLang="pt-P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840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O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desempenho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dos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professores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em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sala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de aula a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quem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importa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,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porque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é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relevante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?</a:t>
            </a:r>
            <a:br>
              <a:rPr lang="en-US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“Shake up the school house” 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https://www.youtube.com/watch?v=q5t0bI2vAQE</a:t>
            </a:r>
            <a:endParaRPr lang="en-US" dirty="0"/>
          </a:p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Monitorização e Acompanhamento</a:t>
            </a:r>
          </a:p>
          <a:p>
            <a:endParaRPr lang="de-AT" dirty="0"/>
          </a:p>
          <a:p>
            <a:endParaRPr lang="de-A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87483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DD56E1-8A27-4DBB-A207-E89667500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/>
              <a:t>Reflexão sobre o filma que visionou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553242E-D2E5-4E00-AC65-DDFF1BB84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pt-PT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pt-PT" dirty="0">
                <a:solidFill>
                  <a:prstClr val="black"/>
                </a:solidFill>
              </a:rPr>
              <a:t>Escreva um pequeno texto, no máximo com100 palavras, sobre o tema do filme, e como é importante </a:t>
            </a:r>
            <a:r>
              <a:rPr lang="pt-PT" i="1" dirty="0">
                <a:solidFill>
                  <a:prstClr val="black"/>
                </a:solidFill>
              </a:rPr>
              <a:t>to </a:t>
            </a:r>
            <a:r>
              <a:rPr lang="en-US" i="1" dirty="0">
                <a:solidFill>
                  <a:prstClr val="black"/>
                </a:solidFill>
              </a:rPr>
              <a:t>shake up the school house </a:t>
            </a:r>
            <a:r>
              <a:rPr lang="pt-PT" dirty="0">
                <a:solidFill>
                  <a:prstClr val="black"/>
                </a:solidFill>
              </a:rPr>
              <a:t>em relação à monitorização e acompanhamento do desempenho dos docentes.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D368DCE-CA0E-4091-9B30-6224C0863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Avaliação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55B647-09F1-41A1-A084-7383D5194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44F962-17F4-4193-8DD0-20201EFDB343}" type="slidenum">
              <a:rPr kumimoji="0" lang="de-AT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nhaltsplatzhalter 5">
            <a:extLst>
              <a:ext uri="{FF2B5EF4-FFF2-40B4-BE49-F238E27FC236}">
                <a16:creationId xmlns:a16="http://schemas.microsoft.com/office/drawing/2014/main" id="{3812F579-6ABF-49E4-8E37-5F8B1258B5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0699772" y="5209232"/>
            <a:ext cx="1000265" cy="10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163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075ED-4CD7-4987-B518-EB09E9CDE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O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desempenho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dos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professores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em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sala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de aula a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quem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importa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,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porque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é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relevante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?</a:t>
            </a:r>
            <a:br>
              <a:rPr lang="en-US" b="1" dirty="0"/>
            </a:br>
            <a:endParaRPr lang="de-AT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FF898A-F84E-4925-ACD2-E0120662A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u="sng" dirty="0"/>
              <a:t>Qual deve ser o foco do observador no decorrer do processo de monitorização e acompanhamento?</a:t>
            </a:r>
          </a:p>
          <a:p>
            <a:r>
              <a:rPr lang="pt-PT" dirty="0"/>
              <a:t>A Observação como um método para juntar dados e fornecer informações diretas e reais;</a:t>
            </a:r>
          </a:p>
          <a:p>
            <a:r>
              <a:rPr lang="pt-PT" dirty="0"/>
              <a:t>Observações de aulas combinadas previamente ou sem aviso prévio ?</a:t>
            </a:r>
          </a:p>
          <a:p>
            <a:r>
              <a:rPr lang="pt-PT" dirty="0"/>
              <a:t>Observações de aulas para todos os professores? Ou para professores selecionados?</a:t>
            </a:r>
          </a:p>
          <a:p>
            <a:r>
              <a:rPr lang="pt-PT" dirty="0"/>
              <a:t>Atividades / comportamentos que podem ser observados.</a:t>
            </a:r>
            <a:endParaRPr lang="en-US" dirty="0"/>
          </a:p>
          <a:p>
            <a:endParaRPr lang="en-US" u="sng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39A505-B2A9-4E5A-95FD-4C76C339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Monitorização e Acompanhamento</a:t>
            </a:r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BB206D-1C05-4164-8E2B-54697E523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05862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O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desempenho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dos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professores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em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sala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de aula a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quem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importa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,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porque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é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relevante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?</a:t>
            </a:r>
            <a:endParaRPr lang="pt-PT" b="1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Monitorização e acompanhamento 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16</a:t>
            </a:fld>
            <a:endParaRPr lang="de-A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u="sng" dirty="0"/>
              <a:t>Qual deve ser o foco do observador no decorrer do processo de monitorização e acompanhamento? etapas: </a:t>
            </a:r>
          </a:p>
          <a:p>
            <a:r>
              <a:rPr lang="pt-PT" dirty="0"/>
              <a:t>Planeamento/calendarização das observações das aulas;</a:t>
            </a:r>
          </a:p>
          <a:p>
            <a:r>
              <a:rPr lang="pt-PT" dirty="0"/>
              <a:t>Preparação das observações;</a:t>
            </a:r>
          </a:p>
          <a:p>
            <a:r>
              <a:rPr lang="pt-PT" dirty="0"/>
              <a:t>Processo de observação;</a:t>
            </a:r>
          </a:p>
          <a:p>
            <a:r>
              <a:rPr lang="pt-PT" dirty="0"/>
              <a:t>Análise conjunta pós observação de aulas.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181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075ED-4CD7-4987-B518-EB09E9CDE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O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desempenho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dos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professores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em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sala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de aula a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quem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importa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,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porque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é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relevante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?</a:t>
            </a:r>
            <a:endParaRPr lang="de-AT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FF898A-F84E-4925-ACD2-E0120662A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u="sng" dirty="0"/>
              <a:t>Para avaliarmos a eficácia do ensino/aprendizagem, tenha em conta:</a:t>
            </a:r>
          </a:p>
          <a:p>
            <a:r>
              <a:rPr lang="pt-PT" dirty="0"/>
              <a:t>Uso de observações e registos e obter feedback dos alunos;</a:t>
            </a:r>
          </a:p>
          <a:p>
            <a:r>
              <a:rPr lang="pt-PT" dirty="0"/>
              <a:t>Identifique e decida quais caraterísticas de ensino/aprendizagem que devem ser avaliadas no seu caso;</a:t>
            </a:r>
          </a:p>
          <a:p>
            <a:r>
              <a:rPr lang="pt-PT" dirty="0"/>
              <a:t>Dê aos alunos a palavra para se expressarem sobre as 5 melhores qualidades de um professor.</a:t>
            </a:r>
            <a:endParaRPr lang="en-US" dirty="0"/>
          </a:p>
          <a:p>
            <a:endParaRPr lang="en-US" u="sng" dirty="0"/>
          </a:p>
          <a:p>
            <a:endParaRPr lang="de-AT" u="sng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39A505-B2A9-4E5A-95FD-4C76C339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Monitorização e acompanhamento </a:t>
            </a:r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BB206D-1C05-4164-8E2B-54697E523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9246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075ED-4CD7-4987-B518-EB09E9CDE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O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desempenho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dos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professores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em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sala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de aula a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quem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importa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,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porque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 é </a:t>
            </a:r>
            <a:r>
              <a:rPr lang="en-US" sz="3200" b="1" dirty="0" err="1">
                <a:solidFill>
                  <a:srgbClr val="4472C4">
                    <a:lumMod val="50000"/>
                  </a:srgbClr>
                </a:solidFill>
              </a:rPr>
              <a:t>relevante</a:t>
            </a:r>
            <a:r>
              <a:rPr lang="en-US" sz="3200" b="1" dirty="0">
                <a:solidFill>
                  <a:srgbClr val="4472C4">
                    <a:lumMod val="50000"/>
                  </a:srgbClr>
                </a:solidFill>
              </a:rPr>
              <a:t>?</a:t>
            </a:r>
            <a:br>
              <a:rPr lang="en-US" b="1" dirty="0"/>
            </a:br>
            <a:endParaRPr lang="de-AT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FF898A-F84E-4925-ACD2-E0120662A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PT" u="sng" dirty="0"/>
          </a:p>
          <a:p>
            <a:r>
              <a:rPr lang="pt-PT" u="sng" dirty="0"/>
              <a:t>Para avaliar a eficácia do ensino/aprendizagem, tenha em conta:</a:t>
            </a:r>
          </a:p>
          <a:p>
            <a:r>
              <a:rPr lang="pt-PT" dirty="0"/>
              <a:t>Algumas dicas de sala de aula para prestar atenção - registos de assiduidade dos alunos, participação dos alunos em atividades em sala de aula, sentimentos dos professores.</a:t>
            </a:r>
          </a:p>
          <a:p>
            <a:r>
              <a:rPr lang="pt-PT" dirty="0"/>
              <a:t>Técnicas de avaliação em sala de aula - videotape; analise criticamente os resultados dos testes; faça exercícios curtos de escrita, recolha de feedback dos alunos em pequenos grupos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39A505-B2A9-4E5A-95FD-4C76C339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Performance Monitoring</a:t>
            </a:r>
          </a:p>
          <a:p>
            <a:endParaRPr lang="de-AT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BB206D-1C05-4164-8E2B-54697E523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16107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F778A9E7-0611-4274-93A2-E0EFA5D90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AT" b="1" u="sng" dirty="0">
                <a:solidFill>
                  <a:schemeClr val="accent1"/>
                </a:solidFill>
              </a:rPr>
              <a:t>Processos de monitorização e de acompanhamento nas Metodologias do Best Performers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7799056-F14A-44BA-ACC0-15B697F90C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4B89D40-2E32-49A4-9077-E37BF6A08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BP methodologies monitoring 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01E753D-F629-4B4A-8D77-C05F6CD19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19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36720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FDBD49-6A55-405E-A7CE-12C1CF44B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Monitorizar e Acompanhar o desempenho docente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25609650-0EBC-4F5D-9E4A-4ADB421138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107767"/>
              </p:ext>
            </p:extLst>
          </p:nvPr>
        </p:nvGraphicFramePr>
        <p:xfrm>
          <a:off x="838200" y="1647092"/>
          <a:ext cx="10515600" cy="4529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8AFBFCB-A3D2-4135-BE6B-BEA298872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4AFC80-6E9A-48D2-8B90-33C6E934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85547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B8AF5B54-B4EF-4D20-9B2D-CF2242243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u="sng" dirty="0">
                <a:solidFill>
                  <a:schemeClr val="accent1"/>
                </a:solidFill>
              </a:rPr>
              <a:t>Best Performers Methodologies monitoring process</a:t>
            </a:r>
            <a:endParaRPr lang="de-AT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20CA26C7-54E4-4166-B66B-5356FBE01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Introdução teórica ao Projeto Best Performers</a:t>
            </a:r>
          </a:p>
          <a:p>
            <a:r>
              <a:rPr lang="en-GB" dirty="0"/>
              <a:t> The project “Best performers in Education” - </a:t>
            </a:r>
            <a:endParaRPr lang="pt-PT" dirty="0"/>
          </a:p>
          <a:p>
            <a:pPr marL="0" indent="0" algn="ctr">
              <a:buNone/>
            </a:pPr>
            <a:r>
              <a:rPr lang="en-GB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http://www.best-performers.eu/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4B2C3EE-E55E-45CB-B4E2-F2E5A663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BP methodologies monitoring  </a:t>
            </a:r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C460A83-1F63-43EF-B04F-A0B0B88A4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1824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B8AF5B54-B4EF-4D20-9B2D-CF2242243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67712"/>
            <a:ext cx="10515600" cy="884570"/>
          </a:xfrm>
        </p:spPr>
        <p:txBody>
          <a:bodyPr/>
          <a:lstStyle/>
          <a:p>
            <a:r>
              <a:rPr lang="de-AT" sz="3200" b="1" u="sng" dirty="0">
                <a:solidFill>
                  <a:schemeClr val="accent1"/>
                </a:solidFill>
              </a:rPr>
              <a:t>Processos de Monitorização e Acompanhamento a partir </a:t>
            </a:r>
            <a:r>
              <a:rPr lang="de-AT" sz="3200" b="1" u="sng">
                <a:solidFill>
                  <a:schemeClr val="accent1"/>
                </a:solidFill>
              </a:rPr>
              <a:t>das metodologias Best </a:t>
            </a:r>
            <a:r>
              <a:rPr lang="de-AT" sz="3200" b="1" u="sng" dirty="0">
                <a:solidFill>
                  <a:schemeClr val="accent1"/>
                </a:solidFill>
              </a:rPr>
              <a:t>Performers</a:t>
            </a:r>
            <a:endParaRPr lang="de-AT" sz="320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20CA26C7-54E4-4166-B66B-5356FBE01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u="sng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GB" u="sng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GB" u="sng" dirty="0" err="1">
                <a:latin typeface="Calibri" panose="020F0502020204030204" pitchFamily="34" charset="0"/>
                <a:ea typeface="Times New Roman" panose="02020603050405020304" pitchFamily="18" charset="0"/>
              </a:rPr>
              <a:t>Os</a:t>
            </a:r>
            <a:r>
              <a:rPr lang="en-GB" u="sng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u="sng" dirty="0" err="1">
                <a:latin typeface="Calibri" panose="020F0502020204030204" pitchFamily="34" charset="0"/>
                <a:ea typeface="Times New Roman" panose="02020603050405020304" pitchFamily="18" charset="0"/>
              </a:rPr>
              <a:t>dez</a:t>
            </a:r>
            <a:r>
              <a:rPr lang="en-GB" u="sng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u="sng" dirty="0" err="1">
                <a:latin typeface="Calibri" panose="020F0502020204030204" pitchFamily="34" charset="0"/>
                <a:ea typeface="Times New Roman" panose="02020603050405020304" pitchFamily="18" charset="0"/>
              </a:rPr>
              <a:t>métodos</a:t>
            </a:r>
            <a:r>
              <a:rPr lang="en-GB" u="sng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u="sng" dirty="0" err="1">
                <a:latin typeface="Calibri" panose="020F0502020204030204" pitchFamily="34" charset="0"/>
                <a:ea typeface="Times New Roman" panose="02020603050405020304" pitchFamily="18" charset="0"/>
              </a:rPr>
              <a:t>apresentados</a:t>
            </a:r>
            <a:r>
              <a:rPr lang="en-GB" u="sng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u="sng" dirty="0" err="1">
                <a:latin typeface="Calibri" panose="020F0502020204030204" pitchFamily="34" charset="0"/>
                <a:ea typeface="Times New Roman" panose="02020603050405020304" pitchFamily="18" charset="0"/>
              </a:rPr>
              <a:t>pelo</a:t>
            </a:r>
            <a:r>
              <a:rPr lang="en-GB" u="sng" dirty="0">
                <a:latin typeface="Calibri" panose="020F0502020204030204" pitchFamily="34" charset="0"/>
                <a:ea typeface="Times New Roman" panose="02020603050405020304" pitchFamily="18" charset="0"/>
              </a:rPr>
              <a:t> AEJE:</a:t>
            </a:r>
          </a:p>
          <a:p>
            <a:r>
              <a:rPr lang="en-GB" dirty="0"/>
              <a:t>A </a:t>
            </a:r>
            <a:r>
              <a:rPr lang="en-GB" dirty="0" err="1"/>
              <a:t>descrição</a:t>
            </a:r>
            <a:r>
              <a:rPr lang="en-GB" dirty="0"/>
              <a:t> das </a:t>
            </a:r>
            <a:r>
              <a:rPr lang="en-GB" dirty="0" err="1"/>
              <a:t>metodologias</a:t>
            </a:r>
            <a:r>
              <a:rPr lang="en-GB" dirty="0"/>
              <a:t> </a:t>
            </a:r>
            <a:r>
              <a:rPr lang="en-GB" dirty="0" err="1"/>
              <a:t>pode</a:t>
            </a:r>
            <a:r>
              <a:rPr lang="en-GB" dirty="0"/>
              <a:t> </a:t>
            </a:r>
            <a:r>
              <a:rPr lang="en-GB" dirty="0" err="1"/>
              <a:t>ser</a:t>
            </a:r>
            <a:r>
              <a:rPr lang="en-GB" dirty="0"/>
              <a:t> </a:t>
            </a:r>
            <a:r>
              <a:rPr lang="en-GB" dirty="0" err="1"/>
              <a:t>encontrada</a:t>
            </a:r>
            <a:r>
              <a:rPr lang="en-GB" i="1" dirty="0"/>
              <a:t> Methods Database</a:t>
            </a:r>
            <a:endParaRPr lang="de-AT" i="1" u="sng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4B2C3EE-E55E-45CB-B4E2-F2E5A663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76181"/>
            <a:ext cx="4894385" cy="365125"/>
          </a:xfrm>
        </p:spPr>
        <p:txBody>
          <a:bodyPr/>
          <a:lstStyle/>
          <a:p>
            <a:r>
              <a:rPr lang="de-AT" dirty="0"/>
              <a:t>Metodologias do BP – processos de monitorização</a:t>
            </a:r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C460A83-1F63-43EF-B04F-A0B0B88A4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82731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DD56E1-8A27-4DBB-A207-E89667500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b="1" dirty="0"/>
              <a:t>A </a:t>
            </a:r>
            <a:r>
              <a:rPr lang="en-GB" sz="3200" b="1" dirty="0" err="1"/>
              <a:t>melhor</a:t>
            </a:r>
            <a:r>
              <a:rPr lang="en-GB" sz="3200" b="1" dirty="0"/>
              <a:t> </a:t>
            </a:r>
            <a:r>
              <a:rPr lang="en-GB" sz="3200" b="1" dirty="0" err="1"/>
              <a:t>maneira</a:t>
            </a:r>
            <a:r>
              <a:rPr lang="en-GB" sz="3200" b="1" dirty="0"/>
              <a:t> de </a:t>
            </a:r>
            <a:r>
              <a:rPr lang="en-GB" sz="3200" b="1" dirty="0" err="1"/>
              <a:t>monitorizar</a:t>
            </a:r>
            <a:r>
              <a:rPr lang="en-GB" sz="3200" b="1" dirty="0"/>
              <a:t> o </a:t>
            </a:r>
            <a:r>
              <a:rPr lang="en-GB" sz="3200" b="1" dirty="0" err="1"/>
              <a:t>processo</a:t>
            </a:r>
            <a:r>
              <a:rPr lang="en-GB" sz="3200" b="1" dirty="0"/>
              <a:t> de </a:t>
            </a:r>
            <a:r>
              <a:rPr lang="en-GB" sz="3200" b="1" dirty="0" err="1"/>
              <a:t>ensino</a:t>
            </a:r>
            <a:r>
              <a:rPr lang="en-GB" sz="3200" b="1" dirty="0"/>
              <a:t> </a:t>
            </a:r>
            <a:r>
              <a:rPr lang="en-GB" sz="3200" b="1" dirty="0" err="1"/>
              <a:t>aprendizagem</a:t>
            </a:r>
            <a:r>
              <a:rPr lang="en-GB" sz="3200" b="1" dirty="0"/>
              <a:t> a </a:t>
            </a:r>
            <a:r>
              <a:rPr lang="en-GB" sz="3200" b="1" dirty="0" err="1"/>
              <a:t>partir</a:t>
            </a:r>
            <a:r>
              <a:rPr lang="en-GB" sz="3200" b="1" dirty="0"/>
              <a:t> de </a:t>
            </a:r>
            <a:r>
              <a:rPr lang="en-GB" sz="3200" b="1" dirty="0" err="1"/>
              <a:t>uma</a:t>
            </a:r>
            <a:r>
              <a:rPr lang="en-GB" sz="3200" b="1" dirty="0"/>
              <a:t> das </a:t>
            </a:r>
            <a:r>
              <a:rPr lang="en-GB" sz="3200" b="1" dirty="0" err="1"/>
              <a:t>metodologias</a:t>
            </a:r>
            <a:r>
              <a:rPr lang="en-GB" sz="3200" b="1" dirty="0"/>
              <a:t> BP </a:t>
            </a:r>
            <a:r>
              <a:rPr lang="en-GB" b="1" dirty="0"/>
              <a:t>-</a:t>
            </a:r>
            <a:endParaRPr lang="de-AT" b="1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553242E-D2E5-4E00-AC65-DDFF1BB84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pt-PT" i="1" u="sng" dirty="0">
              <a:solidFill>
                <a:schemeClr val="accent2"/>
              </a:solidFill>
            </a:endParaRPr>
          </a:p>
          <a:p>
            <a:r>
              <a:rPr lang="pt-PT" i="1" u="sng" dirty="0">
                <a:solidFill>
                  <a:schemeClr val="accent2"/>
                </a:solidFill>
              </a:rPr>
              <a:t> Quero implementar esta metodologia, na minha sala de aula, para permitir boas práticas de avaliação da minha eficácia no ensino.</a:t>
            </a:r>
          </a:p>
          <a:p>
            <a:pPr marL="0" indent="0">
              <a:buNone/>
            </a:pPr>
            <a:endParaRPr lang="pt-PT" i="1" dirty="0"/>
          </a:p>
          <a:p>
            <a:pPr marL="0" indent="0">
              <a:buNone/>
            </a:pPr>
            <a:r>
              <a:rPr lang="pt-PT" i="1" dirty="0"/>
              <a:t>Depois de analisar e refletir sobre as metodologias dadas, escolha uma das metodologias apresentadas e prepare um plano de aula onde você aplica a metodologia e também:</a:t>
            </a:r>
            <a:endParaRPr lang="en-GB" i="1" dirty="0"/>
          </a:p>
          <a:p>
            <a:r>
              <a:rPr lang="en-US" dirty="0">
                <a:solidFill>
                  <a:prstClr val="black"/>
                </a:solidFill>
              </a:rPr>
              <a:t>Use </a:t>
            </a:r>
            <a:r>
              <a:rPr lang="en-US" dirty="0" err="1">
                <a:solidFill>
                  <a:prstClr val="black"/>
                </a:solidFill>
              </a:rPr>
              <a:t>os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seus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registos</a:t>
            </a:r>
            <a:r>
              <a:rPr lang="en-US" dirty="0">
                <a:solidFill>
                  <a:prstClr val="black"/>
                </a:solidFill>
              </a:rPr>
              <a:t> de </a:t>
            </a:r>
            <a:r>
              <a:rPr lang="en-US" dirty="0" err="1">
                <a:solidFill>
                  <a:prstClr val="black"/>
                </a:solidFill>
              </a:rPr>
              <a:t>observação</a:t>
            </a:r>
            <a:r>
              <a:rPr lang="en-US" dirty="0">
                <a:solidFill>
                  <a:prstClr val="black"/>
                </a:solidFill>
              </a:rPr>
              <a:t>  e use o feedback que </a:t>
            </a:r>
            <a:r>
              <a:rPr lang="en-US" dirty="0" err="1">
                <a:solidFill>
                  <a:prstClr val="black"/>
                </a:solidFill>
              </a:rPr>
              <a:t>conseguiu</a:t>
            </a:r>
            <a:r>
              <a:rPr lang="en-US" dirty="0">
                <a:solidFill>
                  <a:prstClr val="black"/>
                </a:solidFill>
              </a:rPr>
              <a:t> dos </a:t>
            </a:r>
            <a:r>
              <a:rPr lang="en-US" dirty="0" err="1">
                <a:solidFill>
                  <a:prstClr val="black"/>
                </a:solidFill>
              </a:rPr>
              <a:t>seus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alunos</a:t>
            </a:r>
            <a:r>
              <a:rPr lang="en-US" dirty="0">
                <a:solidFill>
                  <a:prstClr val="black"/>
                </a:solidFill>
              </a:rPr>
              <a:t>;</a:t>
            </a:r>
          </a:p>
          <a:p>
            <a:r>
              <a:rPr lang="en-US" dirty="0" err="1">
                <a:solidFill>
                  <a:prstClr val="black"/>
                </a:solidFill>
              </a:rPr>
              <a:t>Decida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quais</a:t>
            </a:r>
            <a:r>
              <a:rPr lang="en-US" dirty="0">
                <a:solidFill>
                  <a:prstClr val="black"/>
                </a:solidFill>
              </a:rPr>
              <a:t> as </a:t>
            </a:r>
            <a:r>
              <a:rPr lang="en-US" dirty="0" err="1">
                <a:solidFill>
                  <a:prstClr val="black"/>
                </a:solidFill>
              </a:rPr>
              <a:t>caraterísticas</a:t>
            </a:r>
            <a:r>
              <a:rPr lang="en-US" dirty="0">
                <a:solidFill>
                  <a:prstClr val="black"/>
                </a:solidFill>
              </a:rPr>
              <a:t> do </a:t>
            </a:r>
            <a:r>
              <a:rPr lang="en-US" dirty="0" err="1">
                <a:solidFill>
                  <a:prstClr val="black"/>
                </a:solidFill>
              </a:rPr>
              <a:t>processo</a:t>
            </a:r>
            <a:r>
              <a:rPr lang="en-US" dirty="0">
                <a:solidFill>
                  <a:prstClr val="black"/>
                </a:solidFill>
              </a:rPr>
              <a:t> de </a:t>
            </a:r>
            <a:r>
              <a:rPr lang="en-US" dirty="0" err="1">
                <a:solidFill>
                  <a:prstClr val="black"/>
                </a:solidFill>
              </a:rPr>
              <a:t>ensino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parendizagem</a:t>
            </a:r>
            <a:r>
              <a:rPr lang="en-US" dirty="0">
                <a:solidFill>
                  <a:prstClr val="black"/>
                </a:solidFill>
              </a:rPr>
              <a:t> que </a:t>
            </a:r>
            <a:r>
              <a:rPr lang="en-US" dirty="0" err="1">
                <a:solidFill>
                  <a:prstClr val="black"/>
                </a:solidFill>
              </a:rPr>
              <a:t>quer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analisadas</a:t>
            </a:r>
            <a:r>
              <a:rPr lang="en-US" dirty="0">
                <a:solidFill>
                  <a:prstClr val="black"/>
                </a:solidFill>
              </a:rPr>
              <a:t>/</a:t>
            </a:r>
            <a:r>
              <a:rPr lang="en-US" dirty="0" err="1">
                <a:solidFill>
                  <a:prstClr val="black"/>
                </a:solidFill>
              </a:rPr>
              <a:t>monitorizadas</a:t>
            </a:r>
            <a:r>
              <a:rPr lang="en-US" dirty="0">
                <a:solidFill>
                  <a:prstClr val="black"/>
                </a:solidFill>
              </a:rPr>
              <a:t>/</a:t>
            </a:r>
            <a:r>
              <a:rPr lang="en-US" dirty="0" err="1">
                <a:solidFill>
                  <a:prstClr val="black"/>
                </a:solidFill>
              </a:rPr>
              <a:t>obervadasWhich</a:t>
            </a:r>
            <a:r>
              <a:rPr lang="en-US" dirty="0">
                <a:solidFill>
                  <a:prstClr val="black"/>
                </a:solidFill>
              </a:rPr>
              <a:t> qualities of teaching should be evaluated;</a:t>
            </a:r>
          </a:p>
          <a:p>
            <a:r>
              <a:rPr lang="pt-PT" dirty="0"/>
              <a:t>Dê aos alunos a palavra para se expressarem sobre as 5 melhores qualidades de um professor</a:t>
            </a:r>
            <a:r>
              <a:rPr lang="en-US" dirty="0">
                <a:solidFill>
                  <a:prstClr val="black"/>
                </a:solidFill>
              </a:rPr>
              <a:t>;</a:t>
            </a:r>
          </a:p>
          <a:p>
            <a:r>
              <a:rPr lang="en-US" dirty="0" err="1">
                <a:solidFill>
                  <a:prstClr val="black"/>
                </a:solidFill>
              </a:rPr>
              <a:t>Mantenha</a:t>
            </a:r>
            <a:r>
              <a:rPr lang="en-US" dirty="0">
                <a:solidFill>
                  <a:prstClr val="black"/>
                </a:solidFill>
              </a:rPr>
              <a:t> o </a:t>
            </a:r>
            <a:r>
              <a:rPr lang="en-US" dirty="0" err="1">
                <a:solidFill>
                  <a:prstClr val="black"/>
                </a:solidFill>
              </a:rPr>
              <a:t>foco</a:t>
            </a:r>
            <a:r>
              <a:rPr lang="en-US" dirty="0">
                <a:solidFill>
                  <a:prstClr val="black"/>
                </a:solidFill>
              </a:rPr>
              <a:t> no </a:t>
            </a:r>
            <a:r>
              <a:rPr lang="en-US" dirty="0" err="1">
                <a:solidFill>
                  <a:prstClr val="black"/>
                </a:solidFill>
              </a:rPr>
              <a:t>desenvolvimento</a:t>
            </a:r>
            <a:r>
              <a:rPr lang="en-US" dirty="0">
                <a:solidFill>
                  <a:prstClr val="black"/>
                </a:solidFill>
              </a:rPr>
              <a:t> das </a:t>
            </a:r>
            <a:r>
              <a:rPr lang="en-US" dirty="0" err="1">
                <a:solidFill>
                  <a:prstClr val="black"/>
                </a:solidFill>
              </a:rPr>
              <a:t>suas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aulas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particularmente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em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algumas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pistas</a:t>
            </a:r>
            <a:r>
              <a:rPr lang="en-US" dirty="0">
                <a:solidFill>
                  <a:prstClr val="black"/>
                </a:solidFill>
              </a:rPr>
              <a:t>: </a:t>
            </a:r>
            <a:r>
              <a:rPr lang="pt-PT" dirty="0"/>
              <a:t>registos de assiduidade dos alunos, participação dos alunos em atividades em sala de aula, sentimentos dos professores.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D368DCE-CA0E-4091-9B30-6224C0863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Avaliação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55B647-09F1-41A1-A084-7383D5194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44F962-17F4-4193-8DD0-20201EFDB343}" type="slidenum">
              <a:rPr kumimoji="0" lang="de-AT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nhaltsplatzhalter 5">
            <a:extLst>
              <a:ext uri="{FF2B5EF4-FFF2-40B4-BE49-F238E27FC236}">
                <a16:creationId xmlns:a16="http://schemas.microsoft.com/office/drawing/2014/main" id="{3812F579-6ABF-49E4-8E37-5F8B1258B5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0699772" y="5209232"/>
            <a:ext cx="1000265" cy="10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3811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E0E118-AF13-41D3-883C-1CC9819DC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/>
              <a:t>Workshop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36F932-CF8F-47B1-BF82-2E5BE47AA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dirty="0"/>
          </a:p>
          <a:p>
            <a:r>
              <a:rPr lang="pt-PT" dirty="0"/>
              <a:t>Por favor, elabore um workshop para os seus colegas trabalharem com as Metodologias Portuguesas do AEJE, para que possam tornar-se uma de missão comum à sua escola.</a:t>
            </a:r>
          </a:p>
          <a:p>
            <a:r>
              <a:rPr lang="pt-PT" dirty="0"/>
              <a:t>Ao projetar este workshop, tenha o cuidado de integrar alguns dos conhecimentos que adquiriu sobre técnicas de avaliação e monitorização em sala de aula. Ao monitorizar e acompanhar  o desempenho não se esqueça de ouvir os alunos</a:t>
            </a:r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61C7BE-3B96-4580-AA0C-CE002D52B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Trabalho de Projeto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1822C9F-EDCF-4332-93A4-AAB0EDF00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23</a:t>
            </a:fld>
            <a:endParaRPr lang="de-AT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1891A95-E8A7-4234-B137-E6F2CD43F10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245970" y="5380207"/>
            <a:ext cx="1445602" cy="97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463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FDBD49-6A55-405E-A7CE-12C1CF44B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Overview</a:t>
            </a:r>
            <a:endParaRPr lang="de-AT" dirty="0"/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25609650-0EBC-4F5D-9E4A-4ADB421138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353469"/>
              </p:ext>
            </p:extLst>
          </p:nvPr>
        </p:nvGraphicFramePr>
        <p:xfrm>
          <a:off x="647131" y="1096666"/>
          <a:ext cx="10515600" cy="4529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8AFBFCB-A3D2-4135-BE6B-BEA298872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Overview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4AFC80-6E9A-48D2-8B90-33C6E934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10422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EAB214E5-5B3E-4A29-A22C-48A39C8D5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u="sng" dirty="0">
                <a:solidFill>
                  <a:schemeClr val="accent1"/>
                </a:solidFill>
              </a:rPr>
              <a:t>Desempenho dos Docentes:</a:t>
            </a:r>
            <a:br>
              <a:rPr lang="de-AT" b="1" u="sng" dirty="0"/>
            </a:br>
            <a:endParaRPr lang="de-AT" b="1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7B43CF9-EB7D-4E46-B5C7-6FC415EAFA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/>
              <a:t>Porque razão este é um assunto importante (ou não)?</a:t>
            </a:r>
          </a:p>
          <a:p>
            <a:r>
              <a:rPr lang="de-AT" dirty="0"/>
              <a:t>Quantas vezes peço aos meus alunos para fazerem a monitorização do meu trabalho?</a:t>
            </a:r>
          </a:p>
          <a:p>
            <a:r>
              <a:rPr lang="de-AT" dirty="0"/>
              <a:t>Já tive um processo de monitorização, acompanhamento, observação de aulas anteriormente?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746589B-C790-49E8-B2F7-9B76A857C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1850" y="6276181"/>
            <a:ext cx="4114800" cy="365125"/>
          </a:xfrm>
        </p:spPr>
        <p:txBody>
          <a:bodyPr/>
          <a:lstStyle/>
          <a:p>
            <a:r>
              <a:rPr lang="de-AT" dirty="0"/>
              <a:t>Monitorização e Acompanhamento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54E0A0-03B6-4CF1-9C62-0790CDF1C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86491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EAB214E5-5B3E-4A29-A22C-48A39C8D5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u="sng" dirty="0">
                <a:solidFill>
                  <a:schemeClr val="accent1"/>
                </a:solidFill>
              </a:rPr>
              <a:t>Técnicas de Avaliação de Sala de Aula</a:t>
            </a:r>
            <a:br>
              <a:rPr lang="de-AT" b="1" u="sng" dirty="0"/>
            </a:br>
            <a:endParaRPr lang="de-AT" b="1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7B43CF9-EB7D-4E46-B5C7-6FC415EAF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8990" y="4589463"/>
            <a:ext cx="10378459" cy="1347313"/>
          </a:xfrm>
        </p:spPr>
        <p:txBody>
          <a:bodyPr>
            <a:normAutofit fontScale="92500" lnSpcReduction="20000"/>
          </a:bodyPr>
          <a:lstStyle/>
          <a:p>
            <a:r>
              <a:rPr lang="pt-PT" dirty="0"/>
              <a:t>Os métodos tradicionais de avaliação das aprendizagem ocorrem, geralmente, no final dos períodos, quando é tarde demais para se fazerem mudanças. Por outro lado, as técnicas de avaliação em sala de aula não constituem uma ameaça para os alunos e deviam servir para que estes e os professores consigam trabalhar </a:t>
            </a:r>
            <a:r>
              <a:rPr lang="pt-PT" dirty="0" err="1"/>
              <a:t>colaborativamente</a:t>
            </a:r>
            <a:r>
              <a:rPr lang="pt-PT" dirty="0"/>
              <a:t> para a melhoria do ensino e da aprendizagem.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746589B-C790-49E8-B2F7-9B76A857C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1850" y="6276181"/>
            <a:ext cx="4114800" cy="365125"/>
          </a:xfrm>
        </p:spPr>
        <p:txBody>
          <a:bodyPr/>
          <a:lstStyle/>
          <a:p>
            <a:r>
              <a:rPr lang="de-AT" dirty="0"/>
              <a:t>Monitorização e acompanhamento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54E0A0-03B6-4CF1-9C62-0790CDF1C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5</a:t>
            </a:fld>
            <a:endParaRPr lang="de-AT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021" y="5859569"/>
            <a:ext cx="4054191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254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487606"/>
            <a:ext cx="10515600" cy="3074869"/>
          </a:xfrm>
        </p:spPr>
        <p:txBody>
          <a:bodyPr/>
          <a:lstStyle/>
          <a:p>
            <a:br>
              <a:rPr lang="en-GB" sz="3200" dirty="0"/>
            </a:br>
            <a:br>
              <a:rPr lang="en-GB" sz="3200" dirty="0"/>
            </a:br>
            <a:br>
              <a:rPr lang="en-GB" sz="3200" dirty="0"/>
            </a:br>
            <a:r>
              <a:rPr lang="en-GB" sz="3200" b="1" dirty="0" err="1"/>
              <a:t>Técnicas</a:t>
            </a:r>
            <a:r>
              <a:rPr lang="en-GB" sz="3200" b="1" dirty="0"/>
              <a:t> de </a:t>
            </a:r>
            <a:r>
              <a:rPr lang="en-GB" sz="3200" b="1" dirty="0" err="1"/>
              <a:t>avaliação</a:t>
            </a:r>
            <a:r>
              <a:rPr lang="en-GB" sz="3200" b="1" dirty="0"/>
              <a:t>/</a:t>
            </a:r>
            <a:r>
              <a:rPr lang="en-GB" sz="3200" b="1" dirty="0" err="1"/>
              <a:t>monitorização</a:t>
            </a:r>
            <a:r>
              <a:rPr lang="en-GB" sz="3200" b="1" dirty="0"/>
              <a:t> de </a:t>
            </a:r>
            <a:r>
              <a:rPr lang="en-GB" sz="3200" b="1" dirty="0" err="1"/>
              <a:t>sala</a:t>
            </a:r>
            <a:r>
              <a:rPr lang="en-GB" sz="3200" b="1" dirty="0"/>
              <a:t> de </a:t>
            </a:r>
            <a:r>
              <a:rPr lang="en-GB" sz="3200" b="1" dirty="0" err="1"/>
              <a:t>aula</a:t>
            </a:r>
            <a:r>
              <a:rPr lang="en-GB" sz="3200" b="1" dirty="0"/>
              <a:t> – use as </a:t>
            </a:r>
            <a:r>
              <a:rPr lang="en-GB" sz="3200" b="1" dirty="0" err="1"/>
              <a:t>metodologias</a:t>
            </a:r>
            <a:r>
              <a:rPr lang="en-GB" sz="3200" b="1" dirty="0"/>
              <a:t> do BP </a:t>
            </a:r>
            <a:r>
              <a:rPr lang="en-GB" sz="3200" dirty="0"/>
              <a:t>– </a:t>
            </a:r>
            <a:r>
              <a:rPr lang="en-US" sz="3200" i="1" u="sng" dirty="0"/>
              <a:t>I am also a teacher for 10 minutes; One-minute paper; Key –words list; Three minute key-point summary </a:t>
            </a:r>
            <a:br>
              <a:rPr lang="en-GB" sz="3200" i="1" u="sng" dirty="0"/>
            </a:br>
            <a:r>
              <a:rPr lang="en-GB" sz="3200" u="sng" dirty="0" err="1"/>
              <a:t>Não</a:t>
            </a:r>
            <a:r>
              <a:rPr lang="en-GB" sz="3200" u="sng" dirty="0"/>
              <a:t> se </a:t>
            </a:r>
            <a:r>
              <a:rPr lang="en-GB" sz="3200" u="sng" dirty="0" err="1"/>
              <a:t>esqueça</a:t>
            </a:r>
            <a:r>
              <a:rPr lang="en-GB" sz="3200" u="sng" dirty="0"/>
              <a:t> de:</a:t>
            </a:r>
            <a:br>
              <a:rPr lang="en-GB" sz="3200" dirty="0"/>
            </a:br>
            <a:r>
              <a:rPr lang="en-GB" sz="3200" dirty="0"/>
              <a:t>-</a:t>
            </a:r>
            <a:r>
              <a:rPr lang="en-GB" sz="3200" dirty="0" err="1"/>
              <a:t>fazer</a:t>
            </a:r>
            <a:r>
              <a:rPr lang="en-GB" sz="3200" dirty="0"/>
              <a:t> </a:t>
            </a:r>
            <a:r>
              <a:rPr lang="en-GB" sz="3200" dirty="0" err="1"/>
              <a:t>pequenos</a:t>
            </a:r>
            <a:r>
              <a:rPr lang="en-GB" sz="3200" dirty="0"/>
              <a:t> </a:t>
            </a:r>
            <a:r>
              <a:rPr lang="en-GB" sz="3200" dirty="0" err="1"/>
              <a:t>exercícios</a:t>
            </a:r>
            <a:r>
              <a:rPr lang="en-GB" sz="3200" dirty="0"/>
              <a:t> de </a:t>
            </a:r>
            <a:r>
              <a:rPr lang="en-GB" sz="3200" dirty="0" err="1"/>
              <a:t>escrita</a:t>
            </a:r>
            <a:r>
              <a:rPr lang="en-GB" sz="3200" dirty="0"/>
              <a:t>/</a:t>
            </a:r>
            <a:r>
              <a:rPr lang="en-GB" sz="3200" dirty="0" err="1"/>
              <a:t>registos</a:t>
            </a:r>
            <a:r>
              <a:rPr lang="en-GB" sz="3200" dirty="0"/>
              <a:t> </a:t>
            </a:r>
            <a:r>
              <a:rPr lang="en-GB" sz="3200" dirty="0" err="1"/>
              <a:t>pessoais</a:t>
            </a:r>
            <a:r>
              <a:rPr lang="en-GB" sz="3200" dirty="0"/>
              <a:t> que </a:t>
            </a:r>
            <a:r>
              <a:rPr lang="en-GB" sz="3200" dirty="0" err="1"/>
              <a:t>identifiquem</a:t>
            </a:r>
            <a:r>
              <a:rPr lang="en-GB" sz="3200" dirty="0"/>
              <a:t> </a:t>
            </a:r>
            <a:r>
              <a:rPr lang="en-GB" sz="3200" dirty="0" err="1"/>
              <a:t>os</a:t>
            </a:r>
            <a:r>
              <a:rPr lang="en-GB" sz="3200" dirty="0"/>
              <a:t> </a:t>
            </a:r>
            <a:r>
              <a:rPr lang="en-GB" sz="3200" dirty="0" err="1"/>
              <a:t>pontos</a:t>
            </a:r>
            <a:r>
              <a:rPr lang="en-GB" sz="3200" dirty="0"/>
              <a:t> </a:t>
            </a:r>
            <a:r>
              <a:rPr lang="en-GB" sz="3200" dirty="0" err="1"/>
              <a:t>fracos</a:t>
            </a:r>
            <a:r>
              <a:rPr lang="en-GB" sz="3200" dirty="0"/>
              <a:t> </a:t>
            </a:r>
            <a:r>
              <a:rPr lang="en-GB" sz="3200" dirty="0" err="1"/>
              <a:t>na</a:t>
            </a:r>
            <a:r>
              <a:rPr lang="en-GB" sz="3200" dirty="0"/>
              <a:t> </a:t>
            </a:r>
            <a:r>
              <a:rPr lang="en-GB" sz="3200" dirty="0" err="1"/>
              <a:t>sua</a:t>
            </a:r>
            <a:r>
              <a:rPr lang="en-GB" sz="3200" dirty="0"/>
              <a:t> </a:t>
            </a:r>
            <a:r>
              <a:rPr lang="en-GB" sz="3200" dirty="0" err="1"/>
              <a:t>lecionação</a:t>
            </a:r>
            <a:r>
              <a:rPr lang="en-GB" sz="3200" dirty="0"/>
              <a:t> e </a:t>
            </a:r>
            <a:r>
              <a:rPr lang="en-GB" sz="3200" dirty="0" err="1"/>
              <a:t>ainda</a:t>
            </a:r>
            <a:r>
              <a:rPr lang="en-GB" sz="3200" dirty="0"/>
              <a:t>: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Dê</a:t>
            </a:r>
            <a:r>
              <a:rPr lang="en-GB" dirty="0"/>
              <a:t> </a:t>
            </a:r>
            <a:r>
              <a:rPr lang="en-GB" dirty="0" err="1"/>
              <a:t>aos</a:t>
            </a:r>
            <a:r>
              <a:rPr lang="en-GB" dirty="0"/>
              <a:t> </a:t>
            </a:r>
            <a:r>
              <a:rPr lang="en-GB" dirty="0" err="1"/>
              <a:t>alunos</a:t>
            </a:r>
            <a:r>
              <a:rPr lang="en-GB" dirty="0"/>
              <a:t> a </a:t>
            </a:r>
            <a:r>
              <a:rPr lang="en-GB" dirty="0" err="1"/>
              <a:t>oportunidade</a:t>
            </a:r>
            <a:r>
              <a:rPr lang="en-GB" dirty="0"/>
              <a:t> para </a:t>
            </a:r>
            <a:r>
              <a:rPr lang="en-GB" dirty="0" err="1"/>
              <a:t>escreverem</a:t>
            </a:r>
            <a:r>
              <a:rPr lang="en-GB" dirty="0"/>
              <a:t> </a:t>
            </a:r>
            <a:r>
              <a:rPr lang="en-GB" dirty="0" err="1"/>
              <a:t>sobre</a:t>
            </a:r>
            <a:r>
              <a:rPr lang="en-GB" dirty="0"/>
              <a:t> a </a:t>
            </a:r>
            <a:r>
              <a:rPr lang="en-GB" dirty="0" err="1"/>
              <a:t>sua</a:t>
            </a:r>
            <a:r>
              <a:rPr lang="en-GB" dirty="0"/>
              <a:t> </a:t>
            </a:r>
            <a:r>
              <a:rPr lang="en-GB" dirty="0" err="1"/>
              <a:t>lecionação</a:t>
            </a:r>
            <a:r>
              <a:rPr lang="en-GB" dirty="0"/>
              <a:t>;</a:t>
            </a:r>
          </a:p>
          <a:p>
            <a:r>
              <a:rPr lang="en-GB" dirty="0" err="1"/>
              <a:t>Recolha</a:t>
            </a:r>
            <a:r>
              <a:rPr lang="en-GB" dirty="0"/>
              <a:t> as </a:t>
            </a:r>
            <a:r>
              <a:rPr lang="en-GB" dirty="0" err="1"/>
              <a:t>opiniões</a:t>
            </a:r>
            <a:r>
              <a:rPr lang="en-GB" dirty="0"/>
              <a:t> dos </a:t>
            </a:r>
            <a:r>
              <a:rPr lang="en-GB" dirty="0" err="1"/>
              <a:t>alunos</a:t>
            </a:r>
            <a:r>
              <a:rPr lang="en-GB" dirty="0"/>
              <a:t> e </a:t>
            </a:r>
            <a:r>
              <a:rPr lang="en-GB" dirty="0" err="1"/>
              <a:t>faça</a:t>
            </a:r>
            <a:r>
              <a:rPr lang="en-GB" dirty="0"/>
              <a:t> </a:t>
            </a:r>
            <a:r>
              <a:rPr lang="en-GB" dirty="0" err="1"/>
              <a:t>uma</a:t>
            </a:r>
            <a:r>
              <a:rPr lang="en-GB" dirty="0"/>
              <a:t> </a:t>
            </a:r>
            <a:r>
              <a:rPr lang="en-GB" dirty="0" err="1"/>
              <a:t>análise</a:t>
            </a:r>
            <a:r>
              <a:rPr lang="en-GB" dirty="0"/>
              <a:t> de </a:t>
            </a:r>
            <a:r>
              <a:rPr lang="en-GB" dirty="0" err="1"/>
              <a:t>conteúdo</a:t>
            </a:r>
            <a:r>
              <a:rPr lang="en-GB" dirty="0"/>
              <a:t>;</a:t>
            </a:r>
          </a:p>
          <a:p>
            <a:r>
              <a:rPr lang="en-GB" dirty="0" err="1"/>
              <a:t>Dê</a:t>
            </a:r>
            <a:r>
              <a:rPr lang="en-GB" dirty="0"/>
              <a:t> feedback </a:t>
            </a:r>
            <a:r>
              <a:rPr lang="en-GB" dirty="0" err="1"/>
              <a:t>aos</a:t>
            </a:r>
            <a:r>
              <a:rPr lang="en-GB" dirty="0"/>
              <a:t> </a:t>
            </a:r>
            <a:r>
              <a:rPr lang="en-GB" dirty="0" err="1"/>
              <a:t>seus</a:t>
            </a:r>
            <a:r>
              <a:rPr lang="en-GB" dirty="0"/>
              <a:t> </a:t>
            </a:r>
            <a:r>
              <a:rPr lang="en-GB" dirty="0" err="1"/>
              <a:t>alunos</a:t>
            </a:r>
            <a:r>
              <a:rPr lang="en-GB" dirty="0"/>
              <a:t> </a:t>
            </a:r>
            <a:r>
              <a:rPr lang="en-GB" dirty="0" err="1"/>
              <a:t>sobre</a:t>
            </a:r>
            <a:r>
              <a:rPr lang="en-GB" dirty="0"/>
              <a:t> as </a:t>
            </a:r>
            <a:r>
              <a:rPr lang="en-GB" dirty="0" err="1"/>
              <a:t>opiniões</a:t>
            </a:r>
            <a:r>
              <a:rPr lang="en-GB" dirty="0"/>
              <a:t> que </a:t>
            </a:r>
            <a:r>
              <a:rPr lang="en-GB" dirty="0" err="1"/>
              <a:t>emitiram</a:t>
            </a:r>
            <a:endParaRPr lang="en-GB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Monitorização e Acompanhamento</a:t>
            </a:r>
          </a:p>
          <a:p>
            <a:endParaRPr lang="de-A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6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01375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B19DC9-7752-4D77-9A00-7BC938F86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O </a:t>
            </a:r>
            <a:r>
              <a:rPr lang="en-US" sz="3200" b="1" dirty="0" err="1"/>
              <a:t>desempenho</a:t>
            </a:r>
            <a:r>
              <a:rPr lang="en-US" sz="3200" b="1" dirty="0"/>
              <a:t> dos </a:t>
            </a:r>
            <a:r>
              <a:rPr lang="en-US" sz="3200" b="1" dirty="0" err="1"/>
              <a:t>professores</a:t>
            </a:r>
            <a:r>
              <a:rPr lang="en-US" sz="3200" b="1" dirty="0"/>
              <a:t> </a:t>
            </a:r>
            <a:r>
              <a:rPr lang="en-US" sz="3200" b="1" dirty="0" err="1"/>
              <a:t>em</a:t>
            </a:r>
            <a:r>
              <a:rPr lang="en-US" sz="3200" b="1" dirty="0"/>
              <a:t> </a:t>
            </a:r>
            <a:r>
              <a:rPr lang="en-US" sz="3200" b="1" dirty="0" err="1"/>
              <a:t>sala</a:t>
            </a:r>
            <a:r>
              <a:rPr lang="en-US" sz="3200" b="1" dirty="0"/>
              <a:t> de aula a </a:t>
            </a:r>
            <a:r>
              <a:rPr lang="en-US" sz="3200" b="1" dirty="0" err="1"/>
              <a:t>quem</a:t>
            </a:r>
            <a:r>
              <a:rPr lang="en-US" sz="3200" b="1" dirty="0"/>
              <a:t> </a:t>
            </a:r>
            <a:r>
              <a:rPr lang="en-US" sz="3200" b="1" dirty="0" err="1"/>
              <a:t>importa</a:t>
            </a:r>
            <a:r>
              <a:rPr lang="en-US" sz="3200" b="1" dirty="0"/>
              <a:t>, </a:t>
            </a:r>
            <a:r>
              <a:rPr lang="en-US" sz="3200" b="1" dirty="0" err="1"/>
              <a:t>porque</a:t>
            </a:r>
            <a:r>
              <a:rPr lang="en-US" sz="3200" b="1" dirty="0"/>
              <a:t> é </a:t>
            </a:r>
            <a:r>
              <a:rPr lang="en-US" sz="3200" b="1" dirty="0" err="1"/>
              <a:t>relevante</a:t>
            </a:r>
            <a:r>
              <a:rPr lang="en-US" sz="3200" b="1" dirty="0"/>
              <a:t>?</a:t>
            </a:r>
            <a:br>
              <a:rPr lang="en-US" b="1" dirty="0"/>
            </a:br>
            <a:endParaRPr lang="de-AT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1BBB88-8151-4DA8-BF07-1003DAD45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u="sng" dirty="0"/>
              <a:t>Do </a:t>
            </a:r>
            <a:r>
              <a:rPr lang="en-US" u="sng" dirty="0" err="1"/>
              <a:t>ponto</a:t>
            </a:r>
            <a:r>
              <a:rPr lang="en-US" u="sng" dirty="0"/>
              <a:t> de vista dos </a:t>
            </a:r>
            <a:r>
              <a:rPr lang="en-US" u="sng" dirty="0" err="1"/>
              <a:t>professores</a:t>
            </a:r>
            <a:r>
              <a:rPr lang="en-US" u="sng" dirty="0"/>
              <a:t>:</a:t>
            </a:r>
          </a:p>
          <a:p>
            <a:r>
              <a:rPr lang="en-US" dirty="0"/>
              <a:t>•	</a:t>
            </a:r>
            <a:r>
              <a:rPr lang="en-US" dirty="0" err="1"/>
              <a:t>Quais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as </a:t>
            </a:r>
            <a:r>
              <a:rPr lang="en-US" dirty="0" err="1"/>
              <a:t>razões</a:t>
            </a:r>
            <a:r>
              <a:rPr lang="en-US" dirty="0"/>
              <a:t> </a:t>
            </a:r>
            <a:r>
              <a:rPr lang="en-US" dirty="0" err="1"/>
              <a:t>pelas</a:t>
            </a:r>
            <a:r>
              <a:rPr lang="en-US" dirty="0"/>
              <a:t> </a:t>
            </a:r>
            <a:r>
              <a:rPr lang="en-US" dirty="0" err="1"/>
              <a:t>quais</a:t>
            </a:r>
            <a:r>
              <a:rPr lang="en-US" dirty="0"/>
              <a:t> se </a:t>
            </a:r>
            <a:r>
              <a:rPr lang="en-US" dirty="0" err="1"/>
              <a:t>devem</a:t>
            </a:r>
            <a:r>
              <a:rPr lang="en-US" dirty="0"/>
              <a:t> </a:t>
            </a:r>
            <a:r>
              <a:rPr lang="en-US" dirty="0" err="1"/>
              <a:t>desenvolver</a:t>
            </a:r>
            <a:r>
              <a:rPr lang="en-US" dirty="0"/>
              <a:t> </a:t>
            </a:r>
            <a:r>
              <a:rPr lang="en-US" dirty="0" err="1"/>
              <a:t>processos</a:t>
            </a:r>
            <a:r>
              <a:rPr lang="en-US" dirty="0"/>
              <a:t> de </a:t>
            </a:r>
            <a:r>
              <a:rPr lang="en-US" dirty="0" err="1"/>
              <a:t>monitorização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desempenho</a:t>
            </a:r>
            <a:r>
              <a:rPr lang="en-US" dirty="0"/>
              <a:t> dos </a:t>
            </a:r>
            <a:r>
              <a:rPr lang="en-US" dirty="0" err="1"/>
              <a:t>professores</a:t>
            </a:r>
            <a:r>
              <a:rPr lang="en-US" dirty="0"/>
              <a:t>?</a:t>
            </a:r>
          </a:p>
          <a:p>
            <a:r>
              <a:rPr lang="en-US" dirty="0"/>
              <a:t>•	</a:t>
            </a:r>
            <a:r>
              <a:rPr lang="en-US" dirty="0" err="1"/>
              <a:t>Quem</a:t>
            </a:r>
            <a:r>
              <a:rPr lang="en-US" dirty="0"/>
              <a:t> </a:t>
            </a:r>
            <a:r>
              <a:rPr lang="en-US" dirty="0" err="1"/>
              <a:t>deverá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envolvido</a:t>
            </a:r>
            <a:r>
              <a:rPr lang="en-US" dirty="0"/>
              <a:t> </a:t>
            </a:r>
            <a:r>
              <a:rPr lang="en-US" dirty="0" err="1"/>
              <a:t>nestes</a:t>
            </a:r>
            <a:r>
              <a:rPr lang="en-US" dirty="0"/>
              <a:t> </a:t>
            </a:r>
            <a:r>
              <a:rPr lang="en-US" dirty="0" err="1"/>
              <a:t>processos</a:t>
            </a:r>
            <a:r>
              <a:rPr lang="en-US" dirty="0"/>
              <a:t>?</a:t>
            </a:r>
          </a:p>
          <a:p>
            <a:r>
              <a:rPr lang="en-US" dirty="0"/>
              <a:t>•	</a:t>
            </a:r>
            <a:r>
              <a:rPr lang="en-US" dirty="0" err="1"/>
              <a:t>Qual</a:t>
            </a:r>
            <a:r>
              <a:rPr lang="en-US" dirty="0"/>
              <a:t> a </a:t>
            </a:r>
            <a:r>
              <a:rPr lang="en-US" dirty="0" err="1"/>
              <a:t>periodicidade</a:t>
            </a:r>
            <a:r>
              <a:rPr lang="en-US" dirty="0"/>
              <a:t> ideal para o </a:t>
            </a:r>
            <a:r>
              <a:rPr lang="en-US" dirty="0" err="1"/>
              <a:t>desenvolvimento</a:t>
            </a:r>
            <a:r>
              <a:rPr lang="en-US" dirty="0"/>
              <a:t> </a:t>
            </a:r>
            <a:r>
              <a:rPr lang="en-US" dirty="0" err="1"/>
              <a:t>destes</a:t>
            </a:r>
            <a:r>
              <a:rPr lang="en-US" dirty="0"/>
              <a:t> </a:t>
            </a:r>
            <a:r>
              <a:rPr lang="en-US" dirty="0" err="1"/>
              <a:t>processos</a:t>
            </a:r>
            <a:r>
              <a:rPr lang="en-US" dirty="0"/>
              <a:t>? </a:t>
            </a:r>
          </a:p>
          <a:p>
            <a:r>
              <a:rPr lang="en-US" dirty="0"/>
              <a:t>•	Que </a:t>
            </a:r>
            <a:r>
              <a:rPr lang="en-US" dirty="0" err="1"/>
              <a:t>tipologias</a:t>
            </a:r>
            <a:r>
              <a:rPr lang="en-US" dirty="0"/>
              <a:t> de </a:t>
            </a:r>
            <a:r>
              <a:rPr lang="en-US" dirty="0" err="1"/>
              <a:t>processos</a:t>
            </a:r>
            <a:r>
              <a:rPr lang="en-US" dirty="0"/>
              <a:t> de </a:t>
            </a:r>
            <a:r>
              <a:rPr lang="en-US" dirty="0" err="1"/>
              <a:t>monitorização</a:t>
            </a:r>
            <a:r>
              <a:rPr lang="en-US" dirty="0"/>
              <a:t> de </a:t>
            </a:r>
            <a:r>
              <a:rPr lang="en-US" dirty="0" err="1"/>
              <a:t>desempenho</a:t>
            </a:r>
            <a:r>
              <a:rPr lang="en-US" dirty="0"/>
              <a:t>  </a:t>
            </a:r>
            <a:r>
              <a:rPr lang="en-US" dirty="0" err="1"/>
              <a:t>deveremos</a:t>
            </a:r>
            <a:r>
              <a:rPr lang="en-US" dirty="0"/>
              <a:t> </a:t>
            </a:r>
            <a:r>
              <a:rPr lang="en-US" dirty="0" err="1"/>
              <a:t>desenvolver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682748B-9428-4541-9D9E-F3713D5D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Monitorização e Acompanhamento</a:t>
            </a:r>
          </a:p>
          <a:p>
            <a:endParaRPr lang="de-AT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29D9CB-AEBE-4DF1-9A74-610956C0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12143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DD56E1-8A27-4DBB-A207-E89667500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/>
              <a:t>Antes de continuar, faça um pequeno trabalho escrito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553242E-D2E5-4E00-AC65-DDFF1BB84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Reflita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sobre</a:t>
            </a:r>
            <a:r>
              <a:rPr lang="en-US" dirty="0">
                <a:solidFill>
                  <a:prstClr val="black"/>
                </a:solidFill>
              </a:rPr>
              <a:t> as </a:t>
            </a:r>
            <a:r>
              <a:rPr lang="en-US" dirty="0" err="1">
                <a:solidFill>
                  <a:prstClr val="black"/>
                </a:solidFill>
              </a:rPr>
              <a:t>questões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previamente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apresentadas</a:t>
            </a:r>
            <a:r>
              <a:rPr lang="en-US" dirty="0">
                <a:solidFill>
                  <a:prstClr val="black"/>
                </a:solidFill>
              </a:rPr>
              <a:t> e </a:t>
            </a:r>
            <a:r>
              <a:rPr lang="en-US" dirty="0" err="1">
                <a:solidFill>
                  <a:prstClr val="black"/>
                </a:solidFill>
              </a:rPr>
              <a:t>sobre</a:t>
            </a:r>
            <a:r>
              <a:rPr lang="en-US" dirty="0">
                <a:solidFill>
                  <a:prstClr val="black"/>
                </a:solidFill>
              </a:rPr>
              <a:t> a </a:t>
            </a:r>
            <a:r>
              <a:rPr lang="en-US" dirty="0" err="1">
                <a:solidFill>
                  <a:prstClr val="black"/>
                </a:solidFill>
              </a:rPr>
              <a:t>sua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experiência</a:t>
            </a:r>
            <a:r>
              <a:rPr lang="en-US" dirty="0">
                <a:solidFill>
                  <a:prstClr val="black"/>
                </a:solidFill>
              </a:rPr>
              <a:t>- </a:t>
            </a:r>
            <a:r>
              <a:rPr lang="en-US" dirty="0" err="1">
                <a:solidFill>
                  <a:prstClr val="black"/>
                </a:solidFill>
              </a:rPr>
              <a:t>Escreva</a:t>
            </a:r>
            <a:r>
              <a:rPr lang="en-US" dirty="0">
                <a:solidFill>
                  <a:prstClr val="black"/>
                </a:solidFill>
              </a:rPr>
              <a:t> um </a:t>
            </a:r>
            <a:r>
              <a:rPr lang="en-US" dirty="0" err="1">
                <a:solidFill>
                  <a:prstClr val="black"/>
                </a:solidFill>
              </a:rPr>
              <a:t>pequeno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texto</a:t>
            </a:r>
            <a:r>
              <a:rPr lang="en-US" dirty="0">
                <a:solidFill>
                  <a:prstClr val="black"/>
                </a:solidFill>
              </a:rPr>
              <a:t> com </a:t>
            </a:r>
            <a:r>
              <a:rPr lang="en-US" dirty="0" err="1">
                <a:solidFill>
                  <a:prstClr val="black"/>
                </a:solidFill>
              </a:rPr>
              <a:t>duas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páginas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tendo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ainda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em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consideração</a:t>
            </a:r>
            <a:r>
              <a:rPr lang="en-US" dirty="0">
                <a:solidFill>
                  <a:prstClr val="black"/>
                </a:solidFill>
              </a:rPr>
              <a:t> as </a:t>
            </a:r>
            <a:r>
              <a:rPr lang="en-US" dirty="0" err="1">
                <a:solidFill>
                  <a:prstClr val="black"/>
                </a:solidFill>
              </a:rPr>
              <a:t>seguintes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questões</a:t>
            </a:r>
            <a:r>
              <a:rPr lang="en-US" dirty="0">
                <a:solidFill>
                  <a:prstClr val="black"/>
                </a:solidFill>
              </a:rPr>
              <a:t>: </a:t>
            </a:r>
          </a:p>
          <a:p>
            <a:r>
              <a:rPr lang="pt-PT" dirty="0">
                <a:solidFill>
                  <a:prstClr val="black"/>
                </a:solidFill>
              </a:rPr>
              <a:t>Quais são as razões pelas quais se devem desenvolver processos de monitorização ao desempenho dos professores?</a:t>
            </a:r>
          </a:p>
          <a:p>
            <a:pPr marL="0" lvl="0" indent="0">
              <a:buNone/>
            </a:pPr>
            <a:r>
              <a:rPr lang="pt-PT" dirty="0">
                <a:solidFill>
                  <a:prstClr val="black"/>
                </a:solidFill>
              </a:rPr>
              <a:t>•Quem deverá estar envolvido nestes processos?</a:t>
            </a:r>
          </a:p>
          <a:p>
            <a:pPr marL="0" lvl="0" indent="0">
              <a:buNone/>
            </a:pPr>
            <a:r>
              <a:rPr lang="pt-PT" dirty="0">
                <a:solidFill>
                  <a:prstClr val="black"/>
                </a:solidFill>
              </a:rPr>
              <a:t>•Qual a periodicidade ideal para o desenvolvimento destes processos? </a:t>
            </a:r>
          </a:p>
          <a:p>
            <a:pPr marL="0" lvl="0" indent="0">
              <a:buNone/>
            </a:pPr>
            <a:r>
              <a:rPr lang="pt-PT" dirty="0">
                <a:solidFill>
                  <a:prstClr val="black"/>
                </a:solidFill>
              </a:rPr>
              <a:t>•Que tipologias de processos de monitorização de desempenho  deveremos desenvolver?</a:t>
            </a: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D368DCE-CA0E-4091-9B30-6224C0863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>
                <a:solidFill>
                  <a:prstClr val="black"/>
                </a:solidFill>
                <a:latin typeface="Calibri" panose="020F0502020204030204"/>
              </a:rPr>
              <a:t>Avaliação</a:t>
            </a: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55B647-09F1-41A1-A084-7383D5194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44F962-17F4-4193-8DD0-20201EFDB343}" type="slidenum">
              <a:rPr kumimoji="0" lang="de-AT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nhaltsplatzhalter 5">
            <a:extLst>
              <a:ext uri="{FF2B5EF4-FFF2-40B4-BE49-F238E27FC236}">
                <a16:creationId xmlns:a16="http://schemas.microsoft.com/office/drawing/2014/main" id="{3812F579-6ABF-49E4-8E37-5F8B1258B5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0699772" y="5209232"/>
            <a:ext cx="1000265" cy="10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439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b="1" dirty="0" err="1"/>
              <a:t>Monitorizar</a:t>
            </a:r>
            <a:r>
              <a:rPr lang="en-GB" sz="3200" b="1" dirty="0"/>
              <a:t> e </a:t>
            </a:r>
            <a:r>
              <a:rPr lang="en-GB" sz="3200" b="1" dirty="0" err="1"/>
              <a:t>avaliar</a:t>
            </a:r>
            <a:r>
              <a:rPr lang="en-GB" sz="3200" b="1" dirty="0"/>
              <a:t> o </a:t>
            </a:r>
            <a:r>
              <a:rPr lang="en-GB" sz="3200" b="1" dirty="0" err="1"/>
              <a:t>desempenho</a:t>
            </a:r>
            <a:r>
              <a:rPr lang="en-GB" sz="3200" b="1" dirty="0"/>
              <a:t> dos </a:t>
            </a:r>
            <a:r>
              <a:rPr lang="en-GB" sz="3200" b="1" dirty="0" err="1"/>
              <a:t>professores</a:t>
            </a:r>
            <a:r>
              <a:rPr lang="en-GB" sz="3200" b="1" dirty="0"/>
              <a:t> – </a:t>
            </a:r>
            <a:r>
              <a:rPr lang="en-GB" sz="3200" b="1" dirty="0" err="1"/>
              <a:t>estrutura</a:t>
            </a:r>
            <a:r>
              <a:rPr lang="en-GB" sz="3200" b="1" dirty="0"/>
              <a:t> e </a:t>
            </a:r>
            <a:r>
              <a:rPr lang="en-GB" sz="3200" b="1" dirty="0" err="1"/>
              <a:t>periodicidade</a:t>
            </a:r>
            <a:r>
              <a:rPr lang="en-GB" sz="3200" b="1" dirty="0"/>
              <a:t> –A </a:t>
            </a:r>
            <a:r>
              <a:rPr lang="en-GB" sz="3200" b="1" dirty="0" err="1"/>
              <a:t>importância</a:t>
            </a:r>
            <a:r>
              <a:rPr lang="en-GB" sz="3200" b="1" dirty="0"/>
              <a:t> da </a:t>
            </a:r>
            <a:r>
              <a:rPr lang="en-GB" sz="3200" b="1" dirty="0" err="1"/>
              <a:t>observação</a:t>
            </a:r>
            <a:endParaRPr lang="en-GB" sz="32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PT" dirty="0"/>
              <a:t>Nestes últimos anos, as horas de ensino aprendizagem e o que se faz com elas sofreram alterações consideráveis. O foco do trabalho docente é sobre isso - ensinar os alunos "focados no que os alunos devem aprender e como eles aprendem melhor, no entanto, o tempo de aprendizagem realmente mudou. Então, como devem os professores enfrentar essas diferenças? Eles estão conscientes de sua preparação profissional para alcançar bons objetivos durante o tempo de aula. De facto, a observação em e de sala de aula é usada atualmente como uma metodologia para apoiar outros métodos de melhoria do processo de ensino/aprendizagem. Os métodos, técnicas e estratégias permitem, objetivamente, monitorizar e avaliar eficientemente, pelo que devemos também planear com cuidado. </a:t>
            </a:r>
            <a:r>
              <a:rPr lang="pt-PT" b="1" dirty="0"/>
              <a:t>Assim</a:t>
            </a:r>
            <a:r>
              <a:rPr lang="pt-PT" dirty="0"/>
              <a:t>, </a:t>
            </a:r>
            <a:r>
              <a:rPr lang="pt-PT" b="1" dirty="0"/>
              <a:t>  preparação, metodologia e planeamento, o processo de observação e após a observação são as palavras-chave para monitorizar e avaliar o desempenho docente.</a:t>
            </a:r>
            <a:endParaRPr lang="en-GB" b="1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Monitorização e Acompanhamento</a:t>
            </a:r>
          </a:p>
          <a:p>
            <a:endParaRPr lang="de-A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F962-17F4-4193-8DD0-20201EFDB343}" type="slidenum">
              <a:rPr lang="de-AT" smtClean="0"/>
              <a:pPr/>
              <a:t>9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45910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1565</Words>
  <Application>Microsoft Office PowerPoint</Application>
  <PresentationFormat>Breitbild</PresentationFormat>
  <Paragraphs>157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</vt:lpstr>
      <vt:lpstr>Monitorização e Acompanhamento do Desempenho Docente</vt:lpstr>
      <vt:lpstr>Monitorizar e Acompanhar o desempenho docente</vt:lpstr>
      <vt:lpstr>Overview</vt:lpstr>
      <vt:lpstr>Desempenho dos Docentes: </vt:lpstr>
      <vt:lpstr>Técnicas de Avaliação de Sala de Aula </vt:lpstr>
      <vt:lpstr>   Técnicas de avaliação/monitorização de sala de aula – use as metodologias do BP – I am also a teacher for 10 minutes; One-minute paper; Key –words list; Three minute key-point summary  Não se esqueça de: -fazer pequenos exercícios de escrita/registos pessoais que identifiquem os pontos fracos na sua lecionação e ainda:</vt:lpstr>
      <vt:lpstr>O desempenho dos professores em sala de aula a quem importa, porque é relevante? </vt:lpstr>
      <vt:lpstr>Antes de continuar, faça um pequeno trabalho escrito</vt:lpstr>
      <vt:lpstr>Monitorizar e avaliar o desempenho dos professores – estrutura e periodicidade –A importância da observação</vt:lpstr>
      <vt:lpstr>Monitorizar e avaliar o desempenho dos docentes – o que pensam os alunos?</vt:lpstr>
      <vt:lpstr>Acompanhamento, monitorização e avaliação do desempenho dos professores - observação e análise da autoavaliação</vt:lpstr>
      <vt:lpstr>O desempenho dos professores em sala de aula a quem importa, porque é relevante?   </vt:lpstr>
      <vt:lpstr>O desempenho dos professores em sala de aula a quem importa, porque é relevante? </vt:lpstr>
      <vt:lpstr>Reflexão sobre o filma que visionou</vt:lpstr>
      <vt:lpstr>O desempenho dos professores em sala de aula a quem importa, porque é relevante? </vt:lpstr>
      <vt:lpstr>O desempenho dos professores em sala de aula a quem importa, porque é relevante?</vt:lpstr>
      <vt:lpstr>O desempenho dos professores em sala de aula a quem importa, porque é relevante?</vt:lpstr>
      <vt:lpstr>O desempenho dos professores em sala de aula a quem importa, porque é relevante? </vt:lpstr>
      <vt:lpstr>Processos de monitorização e de acompanhamento nas Metodologias do Best Performers</vt:lpstr>
      <vt:lpstr>Best Performers Methodologies monitoring process</vt:lpstr>
      <vt:lpstr>Processos de Monitorização e Acompanhamento a partir das metodologias Best Performers</vt:lpstr>
      <vt:lpstr>A melhor maneira de monitorizar o processo de ensino aprendizagem a partir de uma das metodologias BP -</vt:lpstr>
      <vt:lpstr>Workshop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Linde-Leimer</dc:creator>
  <cp:lastModifiedBy>Klaus Linde-Leimer</cp:lastModifiedBy>
  <cp:revision>131</cp:revision>
  <dcterms:created xsi:type="dcterms:W3CDTF">2019-02-17T11:29:45Z</dcterms:created>
  <dcterms:modified xsi:type="dcterms:W3CDTF">2019-06-17T13:25:56Z</dcterms:modified>
</cp:coreProperties>
</file>